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9" r:id="rId1"/>
  </p:sldMasterIdLst>
  <p:notesMasterIdLst>
    <p:notesMasterId r:id="rId19"/>
  </p:notesMasterIdLst>
  <p:handoutMasterIdLst>
    <p:handoutMasterId r:id="rId20"/>
  </p:handoutMasterIdLst>
  <p:sldIdLst>
    <p:sldId id="445" r:id="rId2"/>
    <p:sldId id="443" r:id="rId3"/>
    <p:sldId id="467" r:id="rId4"/>
    <p:sldId id="469" r:id="rId5"/>
    <p:sldId id="461" r:id="rId6"/>
    <p:sldId id="477" r:id="rId7"/>
    <p:sldId id="448" r:id="rId8"/>
    <p:sldId id="470" r:id="rId9"/>
    <p:sldId id="471" r:id="rId10"/>
    <p:sldId id="452" r:id="rId11"/>
    <p:sldId id="472" r:id="rId12"/>
    <p:sldId id="474" r:id="rId13"/>
    <p:sldId id="458" r:id="rId14"/>
    <p:sldId id="475" r:id="rId15"/>
    <p:sldId id="476" r:id="rId16"/>
    <p:sldId id="459" r:id="rId17"/>
    <p:sldId id="441" r:id="rId18"/>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117" userDrawn="1">
          <p15:clr>
            <a:srgbClr val="A4A3A4"/>
          </p15:clr>
        </p15:guide>
        <p15:guide id="2" pos="136" userDrawn="1">
          <p15:clr>
            <a:srgbClr val="A4A3A4"/>
          </p15:clr>
        </p15:guide>
        <p15:guide id="3" pos="2064" userDrawn="1">
          <p15:clr>
            <a:srgbClr val="A4A3A4"/>
          </p15:clr>
        </p15:guide>
        <p15:guide id="4" pos="1111" userDrawn="1">
          <p15:clr>
            <a:srgbClr val="A4A3A4"/>
          </p15:clr>
        </p15:guide>
        <p15:guide id="5" orient="horz" pos="27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1EA"/>
    <a:srgbClr val="0070C0"/>
    <a:srgbClr val="4A7EBB"/>
    <a:srgbClr val="B5C6E7"/>
    <a:srgbClr val="BECCF0"/>
    <a:srgbClr val="AFBCEE"/>
    <a:srgbClr val="FFBF00"/>
    <a:srgbClr val="F2F2F2"/>
    <a:srgbClr val="FF990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0" autoAdjust="0"/>
    <p:restoredTop sz="72109" autoAdjust="0"/>
  </p:normalViewPr>
  <p:slideViewPr>
    <p:cSldViewPr>
      <p:cViewPr varScale="1">
        <p:scale>
          <a:sx n="86" d="100"/>
          <a:sy n="86" d="100"/>
        </p:scale>
        <p:origin x="2968" y="192"/>
      </p:cViewPr>
      <p:guideLst>
        <p:guide orient="horz" pos="1117"/>
        <p:guide pos="136"/>
        <p:guide pos="2064"/>
        <p:guide pos="1111"/>
        <p:guide orient="horz" pos="2704"/>
      </p:guideLst>
    </p:cSldViewPr>
  </p:slideViewPr>
  <p:outlineViewPr>
    <p:cViewPr>
      <p:scale>
        <a:sx n="33" d="100"/>
        <a:sy n="33" d="100"/>
      </p:scale>
      <p:origin x="0" y="-97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875" y="5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kumimoji="1" sz="1200">
                <a:latin typeface="Times New Roman" charset="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kumimoji="1" sz="1200"/>
            </a:lvl1pPr>
          </a:lstStyle>
          <a:p>
            <a:fld id="{3160FE5E-2C1C-4A70-AD98-512469337E0C}" type="datetime1">
              <a:rPr lang="zh-CN" altLang="en-US"/>
              <a:pPr/>
              <a:t>2022/10/24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kumimoji="1" sz="1200">
                <a:latin typeface="Times New Roman" charset="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6B2268BC-EE60-4F76-BF05-1647A30F5475}" type="slidenum">
              <a:rPr lang="zh-CN" altLang="en-US"/>
              <a:pPr/>
              <a:t>‹#›</a:t>
            </a:fld>
            <a:endParaRPr lang="zh-CN" altLang="en-US"/>
          </a:p>
        </p:txBody>
      </p:sp>
    </p:spTree>
    <p:extLst>
      <p:ext uri="{BB962C8B-B14F-4D97-AF65-F5344CB8AC3E}">
        <p14:creationId xmlns:p14="http://schemas.microsoft.com/office/powerpoint/2010/main" val="4249549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CAEDDB33-BEE7-4CE7-8CC0-2A4DE3343D0E}" type="datetime1">
              <a:rPr lang="zh-CN" altLang="en-US"/>
              <a:pPr/>
              <a:t>2022/10/24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316A7D9-4BF6-4AFE-A6AD-1E904EBCE4EF}" type="slidenum">
              <a:rPr lang="zh-CN" altLang="en-US"/>
              <a:pPr/>
              <a:t>‹#›</a:t>
            </a:fld>
            <a:endParaRPr lang="en-US" altLang="zh-CN"/>
          </a:p>
        </p:txBody>
      </p:sp>
    </p:spTree>
    <p:extLst>
      <p:ext uri="{BB962C8B-B14F-4D97-AF65-F5344CB8AC3E}">
        <p14:creationId xmlns:p14="http://schemas.microsoft.com/office/powerpoint/2010/main" val="31069958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Hello</a:t>
            </a:r>
            <a:r>
              <a:rPr kumimoji="1" lang="zh-CN" altLang="en-US" sz="1200" kern="1200" dirty="0">
                <a:solidFill>
                  <a:schemeClr val="tx1"/>
                </a:solidFill>
                <a:effectLst/>
                <a:latin typeface="+mn-lt"/>
                <a:ea typeface="+mn-ea"/>
                <a:cs typeface="宋体" charset="0"/>
              </a:rPr>
              <a:t>，</a:t>
            </a:r>
            <a:r>
              <a:rPr kumimoji="1" lang="en-US" altLang="zh-CN" sz="1200" kern="1200" dirty="0">
                <a:solidFill>
                  <a:schemeClr val="tx1"/>
                </a:solidFill>
                <a:effectLst/>
                <a:latin typeface="+mn-lt"/>
                <a:ea typeface="+mn-ea"/>
                <a:cs typeface="宋体" charset="0"/>
              </a:rPr>
              <a:t>welcome</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everyone, this</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is Bin-Bin, from</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Tencent</a:t>
            </a:r>
            <a:r>
              <a:rPr kumimoji="1" lang="zh-CN" altLang="en-US" sz="1200" kern="1200" dirty="0">
                <a:solidFill>
                  <a:schemeClr val="tx1"/>
                </a:solidFill>
                <a:effectLst/>
                <a:latin typeface="+mn-lt"/>
                <a:ea typeface="+mn-ea"/>
                <a:cs typeface="宋体" charset="0"/>
              </a:rPr>
              <a:t> </a:t>
            </a:r>
            <a:r>
              <a:rPr kumimoji="1" lang="en-US" altLang="zh-CN" sz="1200" kern="1200" dirty="0" err="1">
                <a:solidFill>
                  <a:schemeClr val="tx1"/>
                </a:solidFill>
                <a:effectLst/>
                <a:latin typeface="+mn-lt"/>
                <a:ea typeface="+mn-ea"/>
                <a:cs typeface="宋体" charset="0"/>
              </a:rPr>
              <a:t>YouTu</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Lab, China.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I'm</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presenting our </a:t>
            </a:r>
            <a:r>
              <a:rPr kumimoji="1" lang="en-US" altLang="zh-CN" sz="1200" kern="1200" dirty="0" err="1">
                <a:solidFill>
                  <a:schemeClr val="tx1"/>
                </a:solidFill>
                <a:effectLst/>
                <a:latin typeface="+mn-lt"/>
                <a:ea typeface="+mn-ea"/>
                <a:cs typeface="宋体" charset="0"/>
              </a:rPr>
              <a:t>neurips</a:t>
            </a:r>
            <a:r>
              <a:rPr kumimoji="1" lang="zh-CN" altLang="en-US" sz="1200" kern="1200" dirty="0">
                <a:solidFill>
                  <a:schemeClr val="tx1"/>
                </a:solidFill>
                <a:effectLst/>
                <a:latin typeface="+mn-lt"/>
                <a:ea typeface="+mn-ea"/>
                <a:cs typeface="宋体" charset="0"/>
              </a:rPr>
              <a:t> </a:t>
            </a:r>
            <a:r>
              <a:rPr lang="en-US" altLang="zh-CN" sz="1200" kern="1200" dirty="0">
                <a:solidFill>
                  <a:schemeClr val="tx1"/>
                </a:solidFill>
                <a:effectLst/>
                <a:latin typeface="+mn-lt"/>
                <a:ea typeface="+mn-ea"/>
                <a:cs typeface="+mn-cs"/>
              </a:rPr>
              <a:t>twenty twenty-two</a:t>
            </a:r>
            <a:r>
              <a:rPr kumimoji="1"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 with the title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t>Decoupling Classifier for Boosting Few-shot Object Detection and Instance Segmentation.</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1</a:t>
            </a:fld>
            <a:endParaRPr lang="en-US" altLang="zh-CN"/>
          </a:p>
        </p:txBody>
      </p:sp>
    </p:spTree>
    <p:extLst>
      <p:ext uri="{BB962C8B-B14F-4D97-AF65-F5344CB8AC3E}">
        <p14:creationId xmlns:p14="http://schemas.microsoft.com/office/powerpoint/2010/main" val="237717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Our method achieves the state of the art performance on few-shot object detection and few-shot instance segmentation tasks.</a:t>
            </a:r>
          </a:p>
          <a:p>
            <a:pPr algn="just" rtl="0">
              <a:spcBef>
                <a:spcPts val="0"/>
              </a:spcBef>
              <a:spcAft>
                <a:spcPts val="0"/>
              </a:spcAft>
            </a:pPr>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10</a:t>
            </a:fld>
            <a:endParaRPr lang="en-US" altLang="zh-CN"/>
          </a:p>
        </p:txBody>
      </p:sp>
    </p:spTree>
    <p:extLst>
      <p:ext uri="{BB962C8B-B14F-4D97-AF65-F5344CB8AC3E}">
        <p14:creationId xmlns:p14="http://schemas.microsoft.com/office/powerpoint/2010/main" val="242307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11</a:t>
            </a:fld>
            <a:endParaRPr lang="en-US" altLang="zh-CN"/>
          </a:p>
        </p:txBody>
      </p:sp>
    </p:spTree>
    <p:extLst>
      <p:ext uri="{BB962C8B-B14F-4D97-AF65-F5344CB8AC3E}">
        <p14:creationId xmlns:p14="http://schemas.microsoft.com/office/powerpoint/2010/main" val="156264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In addition, we conduct ablation studies. </a:t>
            </a: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As reported in the table, our decoupling classifier is effective not only on novel classes but also base classes. </a:t>
            </a: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Furthermore, the decoupling classifier is very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efficient because of no additional parameters[</a:t>
            </a:r>
            <a:r>
              <a:rPr lang="en-US" altLang="zh-CN" sz="2800" b="0" i="1" dirty="0" err="1">
                <a:solidFill>
                  <a:srgbClr val="636C72"/>
                </a:solidFill>
                <a:effectLst/>
                <a:latin typeface="-apple-system"/>
              </a:rPr>
              <a:t>pəˈræmɪtəs</a:t>
            </a:r>
            <a:r>
              <a:rPr lang="en-US" altLang="zh-CN" sz="1800" b="0" i="0" u="none" strike="noStrike" dirty="0">
                <a:solidFill>
                  <a:srgbClr val="000000"/>
                </a:solidFill>
                <a:effectLst/>
                <a:latin typeface="Arial" panose="020B0604020202020204" pitchFamily="34" charset="0"/>
              </a:rPr>
              <a:t>]or computation cost.</a:t>
            </a: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12</a:t>
            </a:fld>
            <a:endParaRPr lang="en-US" altLang="zh-CN"/>
          </a:p>
        </p:txBody>
      </p:sp>
    </p:spTree>
    <p:extLst>
      <p:ext uri="{BB962C8B-B14F-4D97-AF65-F5344CB8AC3E}">
        <p14:creationId xmlns:p14="http://schemas.microsoft.com/office/powerpoint/2010/main" val="324916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Why does the decoupling classifier work 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 we try to understand from two aspects. </a:t>
            </a:r>
            <a:endParaRPr lang="en-US" altLang="zh-CN" b="0" dirty="0">
              <a:effectLst/>
            </a:endParaRPr>
          </a:p>
          <a:p>
            <a:pPr algn="just" rtl="0">
              <a:spcBef>
                <a:spcPts val="0"/>
              </a:spcBef>
              <a:spcAft>
                <a:spcPts val="0"/>
              </a:spcAft>
            </a:pPr>
            <a:endParaRPr lang="en-US" altLang="zh-CN"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Compared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positive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head,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 gradient of the negative head is limited in some special dimensions and thus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 biased classification may be alleviated [</a:t>
            </a:r>
            <a:r>
              <a:rPr lang="en-US" altLang="zh-CN" sz="2800" b="0" i="1" dirty="0">
                <a:solidFill>
                  <a:srgbClr val="636C72"/>
                </a:solidFill>
                <a:effectLst/>
                <a:latin typeface="-apple-system"/>
              </a:rPr>
              <a:t>/</a:t>
            </a:r>
            <a:r>
              <a:rPr lang="en-US" altLang="zh-CN" sz="2800" b="0" i="1" dirty="0" err="1">
                <a:solidFill>
                  <a:srgbClr val="636C72"/>
                </a:solidFill>
                <a:effectLst/>
                <a:latin typeface="-apple-system"/>
              </a:rPr>
              <a:t>əˈliːvɪˌeɪt</a:t>
            </a:r>
            <a:r>
              <a:rPr lang="en-US" altLang="zh-CN" sz="2800" b="0" i="1" dirty="0">
                <a:solidFill>
                  <a:srgbClr val="636C72"/>
                </a:solidFill>
                <a:effectLst/>
                <a:latin typeface="-apple-system"/>
              </a:rPr>
              <a:t>/</a:t>
            </a:r>
            <a:r>
              <a:rPr lang="en-US" altLang="zh-CN" sz="1800" b="0" i="0" u="none" strike="noStrike" dirty="0">
                <a:solidFill>
                  <a:srgbClr val="000000"/>
                </a:solidFill>
                <a:effectLst/>
                <a:latin typeface="Arial" panose="020B0604020202020204" pitchFamily="34" charset="0"/>
              </a:rPr>
              <a:t>].</a:t>
            </a:r>
            <a:endParaRPr lang="en-US" altLang="zh-CN" b="0" dirty="0">
              <a:effectLst/>
            </a:endParaRP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13</a:t>
            </a:fld>
            <a:endParaRPr lang="en-US" altLang="zh-CN"/>
          </a:p>
        </p:txBody>
      </p:sp>
    </p:spTree>
    <p:extLst>
      <p:ext uri="{BB962C8B-B14F-4D97-AF65-F5344CB8AC3E}">
        <p14:creationId xmlns:p14="http://schemas.microsoft.com/office/powerpoint/2010/main" val="2107960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Furthermore, the Recall values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 our decoupling classifier is significantly</a:t>
            </a:r>
            <a:r>
              <a:rPr lang="en-US" altLang="zh-CN" sz="2800" b="0" i="1" dirty="0">
                <a:solidFill>
                  <a:srgbClr val="636C72"/>
                </a:solidFill>
                <a:effectLst/>
                <a:latin typeface="-apple-system"/>
              </a:rPr>
              <a:t>[</a:t>
            </a:r>
            <a:r>
              <a:rPr lang="en-US" altLang="zh-CN" sz="2800" b="0" i="1" dirty="0" err="1">
                <a:solidFill>
                  <a:srgbClr val="636C72"/>
                </a:solidFill>
                <a:effectLst/>
                <a:latin typeface="-apple-system"/>
              </a:rPr>
              <a:t>sɪɡˈnɪfɪkəntli</a:t>
            </a:r>
            <a:r>
              <a:rPr lang="en-US" altLang="zh-CN" sz="2800" b="0" i="1" dirty="0">
                <a:solidFill>
                  <a:srgbClr val="636C72"/>
                </a:solidFill>
                <a:effectLst/>
                <a:latin typeface="-apple-system"/>
              </a:rPr>
              <a:t>]</a:t>
            </a:r>
            <a:r>
              <a:rPr lang="en-US" altLang="zh-CN" sz="1800" b="0" i="0" u="none" strike="noStrike" dirty="0">
                <a:solidFill>
                  <a:srgbClr val="000000"/>
                </a:solidFill>
                <a:effectLst/>
                <a:latin typeface="Arial" panose="020B0604020202020204" pitchFamily="34" charset="0"/>
              </a:rPr>
              <a:t> higher than that of the standard classifier as shown in the figure. </a:t>
            </a:r>
          </a:p>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This means that the decoupling classifier is helpful to mitigate the biased classification thus boosting the instance-level few-shot performance.</a:t>
            </a:r>
            <a:endParaRPr lang="en-US" altLang="zh-CN" b="0" dirty="0">
              <a:effectLst/>
            </a:endParaRP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14</a:t>
            </a:fld>
            <a:endParaRPr lang="en-US" altLang="zh-CN"/>
          </a:p>
        </p:txBody>
      </p:sp>
    </p:spTree>
    <p:extLst>
      <p:ext uri="{BB962C8B-B14F-4D97-AF65-F5344CB8AC3E}">
        <p14:creationId xmlns:p14="http://schemas.microsoft.com/office/powerpoint/2010/main" val="2854213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Here, we show some qualitative results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 10-shot setting. </a:t>
            </a:r>
          </a:p>
          <a:p>
            <a:pPr algn="just" rtl="0">
              <a:spcBef>
                <a:spcPts val="0"/>
              </a:spcBef>
              <a:spcAft>
                <a:spcPts val="0"/>
              </a:spcAft>
            </a:pPr>
            <a:endParaRPr lang="en-US" altLang="zh-CN" sz="1800" b="0" i="0" u="none" strike="noStrike" dirty="0">
              <a:solidFill>
                <a:srgbClr val="000000"/>
              </a:solidFill>
              <a:effectLst/>
              <a:latin typeface="Arial" panose="020B0604020202020204" pitchFamily="34" charset="0"/>
            </a:endParaRPr>
          </a:p>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We can see that the baseline method fails to detect some objects.</a:t>
            </a:r>
          </a:p>
          <a:p>
            <a:pPr algn="just" rtl="0">
              <a:spcBef>
                <a:spcPts val="0"/>
              </a:spcBef>
              <a:spcAft>
                <a:spcPts val="0"/>
              </a:spcAft>
            </a:pPr>
            <a:endParaRPr lang="en-US" altLang="zh-CN" sz="1800" b="0" i="0" u="none" strike="noStrike" dirty="0">
              <a:solidFill>
                <a:srgbClr val="000000"/>
              </a:solidFill>
              <a:effectLst/>
              <a:latin typeface="Arial" panose="020B0604020202020204" pitchFamily="34" charset="0"/>
            </a:endParaRP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15</a:t>
            </a:fld>
            <a:endParaRPr lang="en-US" altLang="zh-CN"/>
          </a:p>
        </p:txBody>
      </p:sp>
    </p:spTree>
    <p:extLst>
      <p:ext uri="{BB962C8B-B14F-4D97-AF65-F5344CB8AC3E}">
        <p14:creationId xmlns:p14="http://schemas.microsoft.com/office/powerpoint/2010/main" val="69182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Finally, I give a short summary. In this paper, we mainly have three contributions:</a:t>
            </a:r>
          </a:p>
          <a:p>
            <a:pPr algn="just" rtl="0">
              <a:spcBef>
                <a:spcPts val="0"/>
              </a:spcBef>
              <a:spcAft>
                <a:spcPts val="0"/>
              </a:spcAft>
            </a:pPr>
            <a:endParaRPr lang="en-US" altLang="zh-CN" b="0" dirty="0">
              <a:effectLst/>
            </a:endParaRPr>
          </a:p>
          <a:p>
            <a:pPr marL="0" marR="0" lvl="0" indent="0" algn="just" defTabSz="914400" rtl="0" eaLnBrk="0" fontAlgn="base" latinLnBrk="0" hangingPunct="0">
              <a:lnSpc>
                <a:spcPct val="100000"/>
              </a:lnSpc>
              <a:spcBef>
                <a:spcPts val="50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First,</a:t>
            </a:r>
            <a:r>
              <a:rPr lang="en-US" altLang="zh-CN" sz="1800" dirty="0"/>
              <a:t> we rethink instance-level</a:t>
            </a:r>
            <a:r>
              <a:rPr lang="zh-CN" altLang="en-US" sz="1800" dirty="0"/>
              <a:t> </a:t>
            </a:r>
            <a:r>
              <a:rPr lang="en-US" altLang="zh-CN" sz="1800" dirty="0"/>
              <a:t>few-shot</a:t>
            </a:r>
            <a:r>
              <a:rPr lang="zh-CN" altLang="en-US" sz="1800" dirty="0"/>
              <a:t> </a:t>
            </a:r>
            <a:r>
              <a:rPr lang="en-US" altLang="zh-CN" sz="1800" dirty="0"/>
              <a:t>methods</a:t>
            </a:r>
            <a:r>
              <a:rPr lang="zh-CN" altLang="en-US" sz="1800" dirty="0"/>
              <a:t> </a:t>
            </a:r>
            <a:r>
              <a:rPr lang="en-US" altLang="zh-CN" sz="1800" dirty="0"/>
              <a:t>from the perspective of label completeness and discover that existing few-shot methods severely suffer from bias classification.</a:t>
            </a:r>
            <a:endParaRPr lang="en-US" altLang="zh-CN" sz="1800" b="0" i="0" u="none" strike="noStrike" dirty="0">
              <a:solidFill>
                <a:srgbClr val="000000"/>
              </a:solidFill>
              <a:effectLst/>
              <a:latin typeface="Arial" panose="020B0604020202020204" pitchFamily="34" charset="0"/>
            </a:endParaRPr>
          </a:p>
          <a:p>
            <a:pPr algn="just" rtl="0">
              <a:spcBef>
                <a:spcPts val="500"/>
              </a:spcBef>
              <a:spcAft>
                <a:spcPts val="0"/>
              </a:spcAft>
            </a:pPr>
            <a:endParaRPr lang="en-US" altLang="zh-CN" b="0" dirty="0">
              <a:effectLst/>
            </a:endParaRPr>
          </a:p>
          <a:p>
            <a:pPr marL="0" marR="0" lvl="0" indent="0" algn="just" defTabSz="914400" rtl="0" eaLnBrk="0" fontAlgn="base" latinLnBrk="0" hangingPunct="0">
              <a:lnSpc>
                <a:spcPct val="100000"/>
              </a:lnSpc>
              <a:spcBef>
                <a:spcPts val="50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Second, w</a:t>
            </a:r>
            <a:r>
              <a:rPr lang="en-US" altLang="zh-CN" sz="1800" dirty="0"/>
              <a:t>e propose a simple but effective</a:t>
            </a:r>
            <a:r>
              <a:rPr lang="zh-CN" altLang="en-US" sz="1800" dirty="0"/>
              <a:t> </a:t>
            </a:r>
            <a:r>
              <a:rPr lang="en-US" altLang="zh-CN" sz="1800" dirty="0"/>
              <a:t>decoupling</a:t>
            </a:r>
            <a:r>
              <a:rPr lang="zh-CN" altLang="en-US" sz="1800" dirty="0"/>
              <a:t> </a:t>
            </a:r>
            <a:r>
              <a:rPr lang="en-US" altLang="zh-CN" sz="1800" dirty="0"/>
              <a:t>classifier</a:t>
            </a:r>
            <a:r>
              <a:rPr lang="zh-CN" altLang="en-US" sz="1800" dirty="0"/>
              <a:t> </a:t>
            </a:r>
            <a:r>
              <a:rPr lang="en-US" altLang="zh-CN" sz="1800" dirty="0"/>
              <a:t>for</a:t>
            </a:r>
            <a:r>
              <a:rPr lang="zh-CN" altLang="en-US" sz="1800" dirty="0"/>
              <a:t> </a:t>
            </a:r>
            <a:r>
              <a:rPr lang="en-US" altLang="zh-CN" sz="1800" dirty="0"/>
              <a:t>mitigating</a:t>
            </a:r>
            <a:r>
              <a:rPr lang="zh-CN" altLang="en-US" sz="1800" dirty="0"/>
              <a:t> </a:t>
            </a:r>
            <a:r>
              <a:rPr lang="en-US" altLang="zh-CN" sz="1800" dirty="0"/>
              <a:t>the</a:t>
            </a:r>
            <a:r>
              <a:rPr lang="zh-CN" altLang="en-US" sz="1800" dirty="0"/>
              <a:t> </a:t>
            </a:r>
            <a:r>
              <a:rPr lang="en-US" altLang="zh-CN" sz="1800" dirty="0"/>
              <a:t>bias classification</a:t>
            </a:r>
            <a:r>
              <a:rPr lang="zh-CN" altLang="en-US" sz="1800" dirty="0"/>
              <a:t> </a:t>
            </a:r>
            <a:r>
              <a:rPr lang="en-US" altLang="zh-CN" sz="1800" dirty="0"/>
              <a:t>in</a:t>
            </a:r>
            <a:r>
              <a:rPr lang="zh-CN" altLang="en-US" sz="1800" dirty="0"/>
              <a:t> </a:t>
            </a:r>
            <a:r>
              <a:rPr lang="en-US" altLang="zh-CN" sz="1800" dirty="0"/>
              <a:t>instance-level</a:t>
            </a:r>
            <a:r>
              <a:rPr lang="zh-CN" altLang="en-US" sz="1800" dirty="0"/>
              <a:t> </a:t>
            </a:r>
            <a:r>
              <a:rPr lang="en-US" altLang="zh-CN" sz="1800" dirty="0"/>
              <a:t>few-shot</a:t>
            </a:r>
            <a:r>
              <a:rPr lang="zh-CN" altLang="en-US" sz="1800" dirty="0"/>
              <a:t> </a:t>
            </a:r>
            <a:r>
              <a:rPr lang="en-US" altLang="zh-CN" sz="1800" dirty="0"/>
              <a:t>settings.</a:t>
            </a:r>
          </a:p>
          <a:p>
            <a:pPr marL="0" marR="0" lvl="0" indent="0" algn="just" defTabSz="914400" rtl="0" eaLnBrk="0" fontAlgn="base" latinLnBrk="0" hangingPunct="0">
              <a:lnSpc>
                <a:spcPct val="100000"/>
              </a:lnSpc>
              <a:spcBef>
                <a:spcPts val="500"/>
              </a:spcBef>
              <a:spcAft>
                <a:spcPts val="0"/>
              </a:spcAft>
              <a:buClrTx/>
              <a:buSzTx/>
              <a:buFontTx/>
              <a:buNone/>
              <a:tabLst/>
              <a:defRPr/>
            </a:pPr>
            <a:endParaRPr lang="en-US" altLang="zh-CN" sz="1800" b="0" i="0" u="none" strike="noStrike" dirty="0">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ts val="500"/>
              </a:spcBef>
              <a:spcAft>
                <a:spcPts val="0"/>
              </a:spcAft>
              <a:buClrTx/>
              <a:buSzTx/>
              <a:buFontTx/>
              <a:buNone/>
              <a:tabLst/>
              <a:defRPr/>
            </a:pPr>
            <a:r>
              <a:rPr lang="en-US" altLang="zh-CN" sz="1800" b="0" i="0" u="none" strike="noStrike" dirty="0">
                <a:solidFill>
                  <a:srgbClr val="000000"/>
                </a:solidFill>
                <a:effectLst/>
                <a:latin typeface="Arial" panose="020B0604020202020204" pitchFamily="34" charset="0"/>
              </a:rPr>
              <a:t>Third, </a:t>
            </a:r>
            <a:r>
              <a:rPr lang="en-US" altLang="zh-CN" sz="1200" b="0" i="0" u="none" strike="noStrike" dirty="0">
                <a:solidFill>
                  <a:srgbClr val="000000"/>
                </a:solidFill>
                <a:effectLst/>
                <a:latin typeface="Arial" panose="020B0604020202020204" pitchFamily="34" charset="0"/>
              </a:rPr>
              <a:t>w</a:t>
            </a:r>
            <a:r>
              <a:rPr lang="en-US" altLang="zh-CN" sz="1200" dirty="0"/>
              <a:t>e achieve</a:t>
            </a:r>
            <a:r>
              <a:rPr lang="zh-CN" altLang="en-US" sz="1200" dirty="0"/>
              <a:t> </a:t>
            </a:r>
            <a:r>
              <a:rPr lang="en-US" altLang="zh-CN" sz="1200" dirty="0"/>
              <a:t>state-of-the-art results on</a:t>
            </a:r>
            <a:r>
              <a:rPr lang="zh-CN" altLang="en-US" sz="1200" dirty="0"/>
              <a:t> </a:t>
            </a:r>
            <a:r>
              <a:rPr lang="en-US" altLang="zh-CN" sz="1200" dirty="0"/>
              <a:t>two</a:t>
            </a:r>
            <a:r>
              <a:rPr lang="zh-CN" altLang="en-US" sz="1200" dirty="0"/>
              <a:t> </a:t>
            </a:r>
            <a:r>
              <a:rPr lang="en-US" altLang="zh-CN" sz="1200" dirty="0"/>
              <a:t>instance-level</a:t>
            </a:r>
            <a:r>
              <a:rPr lang="zh-CN" altLang="en-US" sz="1200" dirty="0"/>
              <a:t> </a:t>
            </a:r>
            <a:r>
              <a:rPr lang="en-US" altLang="zh-CN" sz="1200" dirty="0"/>
              <a:t>few-shot</a:t>
            </a:r>
            <a:r>
              <a:rPr lang="zh-CN" altLang="en-US" sz="1200" dirty="0"/>
              <a:t> </a:t>
            </a:r>
            <a:r>
              <a:rPr lang="en-US" altLang="zh-CN" sz="1200" dirty="0"/>
              <a:t>tasks</a:t>
            </a:r>
            <a:r>
              <a:rPr lang="zh-CN" altLang="en-US" sz="1200" dirty="0"/>
              <a:t> </a:t>
            </a:r>
            <a:r>
              <a:rPr lang="en-US" altLang="zh-CN" sz="1200" dirty="0"/>
              <a:t>without any additional parameters and computation cost.</a:t>
            </a:r>
            <a:endParaRPr lang="en-US" altLang="zh-CN" sz="1400" dirty="0"/>
          </a:p>
          <a:p>
            <a:pPr marL="0" indent="0">
              <a:lnSpc>
                <a:spcPct val="250000"/>
              </a:lnSpc>
              <a:buNone/>
            </a:pPr>
            <a:r>
              <a:rPr lang="en-US" altLang="zh-CN" sz="1400" dirty="0">
                <a:solidFill>
                  <a:schemeClr val="bg1"/>
                </a:solidFill>
              </a:rPr>
              <a:t> </a:t>
            </a:r>
            <a:endParaRPr lang="en-US" altLang="zh-CN" sz="1200" dirty="0"/>
          </a:p>
          <a:p>
            <a:pPr algn="just" rtl="0">
              <a:spcBef>
                <a:spcPts val="500"/>
              </a:spcBef>
              <a:spcAft>
                <a:spcPts val="0"/>
              </a:spcAft>
            </a:pPr>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16</a:t>
            </a:fld>
            <a:endParaRPr lang="en-US" altLang="zh-CN"/>
          </a:p>
        </p:txBody>
      </p:sp>
    </p:spTree>
    <p:extLst>
      <p:ext uri="{BB962C8B-B14F-4D97-AF65-F5344CB8AC3E}">
        <p14:creationId xmlns:p14="http://schemas.microsoft.com/office/powerpoint/2010/main" val="394420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Thanks for your attention and welcome to discuss with us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details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 the poster session.</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17</a:t>
            </a:fld>
            <a:endParaRPr lang="en-US" altLang="zh-CN"/>
          </a:p>
        </p:txBody>
      </p:sp>
    </p:spTree>
    <p:extLst>
      <p:ext uri="{BB962C8B-B14F-4D97-AF65-F5344CB8AC3E}">
        <p14:creationId xmlns:p14="http://schemas.microsoft.com/office/powerpoint/2010/main" val="171989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800" b="0" i="0" u="none" strike="noStrike" dirty="0">
                <a:solidFill>
                  <a:srgbClr val="000000"/>
                </a:solidFill>
                <a:effectLst/>
                <a:latin typeface="Arial" panose="020B0604020202020204" pitchFamily="34" charset="0"/>
              </a:rPr>
              <a:t>Let's start with a brief introduction to few-shot object detection and instance segmentation. </a:t>
            </a:r>
          </a:p>
          <a:p>
            <a:r>
              <a:rPr lang="en-US" altLang="zh-CN" sz="1800" b="0" i="0" u="none" strike="noStrike" dirty="0">
                <a:solidFill>
                  <a:srgbClr val="000000"/>
                </a:solidFill>
                <a:effectLst/>
                <a:latin typeface="Arial" panose="020B0604020202020204" pitchFamily="34" charset="0"/>
              </a:rPr>
              <a:t> </a:t>
            </a:r>
          </a:p>
          <a:p>
            <a:r>
              <a:rPr lang="en-US" altLang="zh-CN" sz="1800" b="0" i="0" u="none" strike="noStrike" dirty="0">
                <a:solidFill>
                  <a:srgbClr val="000000"/>
                </a:solidFill>
                <a:effectLst/>
                <a:latin typeface="Arial" panose="020B0604020202020204" pitchFamily="34" charset="0"/>
              </a:rPr>
              <a:t>Few-shot object detection ﻿aims to detect novel objects with very few novel instances.  </a:t>
            </a: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Few-shot instance segmentation generally follows few-shot object detection framework adding a mask segmentation head. </a:t>
            </a:r>
          </a:p>
          <a:p>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2</a:t>
            </a:fld>
            <a:endParaRPr lang="en-US" altLang="zh-CN"/>
          </a:p>
        </p:txBody>
      </p:sp>
    </p:spTree>
    <p:extLst>
      <p:ext uri="{BB962C8B-B14F-4D97-AF65-F5344CB8AC3E}">
        <p14:creationId xmlns:p14="http://schemas.microsoft.com/office/powerpoint/2010/main" val="400609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400"/>
              </a:spcBef>
              <a:spcAft>
                <a:spcPts val="0"/>
              </a:spcAft>
            </a:pPr>
            <a:r>
              <a:rPr lang="en-US" altLang="zh-CN" sz="1800" b="0" i="0" u="none" strike="noStrike" dirty="0">
                <a:solidFill>
                  <a:srgbClr val="000000"/>
                </a:solidFill>
                <a:effectLst/>
                <a:latin typeface="Arial" panose="020B0604020202020204" pitchFamily="34" charset="0"/>
              </a:rPr>
              <a:t>Most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existing works can be roughly grouped into two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paradigms, including meta-learning and transfer-learning. </a:t>
            </a:r>
            <a:endParaRPr lang="en-US" altLang="zh-CN" b="0" dirty="0">
              <a:effectLst/>
            </a:endParaRPr>
          </a:p>
          <a:p>
            <a:pPr rtl="0">
              <a:spcBef>
                <a:spcPts val="400"/>
              </a:spcBef>
              <a:spcAft>
                <a:spcPts val="0"/>
              </a:spcAft>
            </a:pPr>
            <a:endParaRPr lang="en-US" altLang="zh-CN" sz="1800" b="0" i="0" u="none" strike="noStrike" dirty="0">
              <a:solidFill>
                <a:srgbClr val="000000"/>
              </a:solidFill>
              <a:effectLst/>
              <a:latin typeface="Arial" panose="020B0604020202020204" pitchFamily="34" charset="0"/>
            </a:endParaRPr>
          </a:p>
          <a:p>
            <a:pPr rtl="0">
              <a:spcBef>
                <a:spcPts val="400"/>
              </a:spcBef>
              <a:spcAft>
                <a:spcPts val="0"/>
              </a:spcAft>
            </a:pPr>
            <a:r>
              <a:rPr lang="en-US" altLang="zh-CN" sz="1800" b="0" i="0" u="none" strike="noStrike" dirty="0">
                <a:solidFill>
                  <a:srgbClr val="000000"/>
                </a:solidFill>
                <a:effectLst/>
                <a:latin typeface="Arial" panose="020B0604020202020204" pitchFamily="34" charset="0"/>
              </a:rPr>
              <a:t>The meta-learning aims to acquire task-level knowledge on base classes and generalize better to novel classes. </a:t>
            </a:r>
          </a:p>
          <a:p>
            <a:pPr rtl="0">
              <a:spcBef>
                <a:spcPts val="400"/>
              </a:spcBef>
              <a:spcAft>
                <a:spcPts val="0"/>
              </a:spcAft>
            </a:pPr>
            <a:r>
              <a:rPr lang="en-US" altLang="zh-CN" sz="1800" b="0" i="0" u="none" strike="noStrike" dirty="0">
                <a:solidFill>
                  <a:srgbClr val="000000"/>
                </a:solidFill>
                <a:effectLst/>
                <a:latin typeface="Arial" panose="020B0604020202020204" pitchFamily="34" charset="0"/>
              </a:rPr>
              <a:t>However, they usually suffer from a complicated training process and data organization, which results in limited applications.</a:t>
            </a:r>
            <a:endParaRPr lang="en-US" altLang="zh-CN" b="0" dirty="0">
              <a:effectLst/>
            </a:endParaRP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3</a:t>
            </a:fld>
            <a:endParaRPr lang="en-US" altLang="zh-CN"/>
          </a:p>
        </p:txBody>
      </p:sp>
    </p:spTree>
    <p:extLst>
      <p:ext uri="{BB962C8B-B14F-4D97-AF65-F5344CB8AC3E}">
        <p14:creationId xmlns:p14="http://schemas.microsoft.com/office/powerpoint/2010/main" val="179198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In contrast,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transfer-learning mainly follows a fully supervised framework, which is more simple and more efficient. </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4</a:t>
            </a:fld>
            <a:endParaRPr lang="en-US" altLang="zh-CN"/>
          </a:p>
        </p:txBody>
      </p:sp>
    </p:spTree>
    <p:extLst>
      <p:ext uri="{BB962C8B-B14F-4D97-AF65-F5344CB8AC3E}">
        <p14:creationId xmlns:p14="http://schemas.microsoft.com/office/powerpoint/2010/main" val="271749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rtl="0">
              <a:spcBef>
                <a:spcPts val="400"/>
              </a:spcBef>
              <a:spcAft>
                <a:spcPts val="0"/>
              </a:spcAft>
            </a:pP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community considers an instance as a shot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instance-level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few-shot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setting,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 leads to missing label issue.</a:t>
            </a:r>
          </a:p>
          <a:p>
            <a:pPr rtl="0">
              <a:spcBef>
                <a:spcPts val="400"/>
              </a:spcBef>
              <a:spcAft>
                <a:spcPts val="0"/>
              </a:spcAft>
            </a:pPr>
            <a:endParaRPr lang="en-US" altLang="zh-CN" sz="1800" b="0" i="0" u="none" strike="noStrike" dirty="0">
              <a:solidFill>
                <a:srgbClr val="000000"/>
              </a:solidFill>
              <a:effectLst/>
              <a:latin typeface="Arial" panose="020B0604020202020204" pitchFamily="34" charset="0"/>
            </a:endParaRPr>
          </a:p>
          <a:p>
            <a:pPr rtl="0">
              <a:spcBef>
                <a:spcPts val="400"/>
              </a:spcBef>
              <a:spcAft>
                <a:spcPts val="0"/>
              </a:spcAft>
            </a:pPr>
            <a:r>
              <a:rPr lang="en-US" altLang="zh-CN" sz="1800" b="0" i="0" u="none" strike="noStrike" dirty="0">
                <a:solidFill>
                  <a:srgbClr val="000000"/>
                </a:solidFill>
                <a:effectLst/>
                <a:latin typeface="Arial" panose="020B0604020202020204" pitchFamily="34" charset="0"/>
              </a:rPr>
              <a:t>As shown in the Figure C, the two people instances are present in the image but missing annotations.</a:t>
            </a:r>
            <a:endParaRPr lang="en-US" altLang="zh-CN" b="0" dirty="0">
              <a:effectLst/>
            </a:endParaRPr>
          </a:p>
          <a:p>
            <a:br>
              <a:rPr lang="en-US" altLang="zh-CN" b="0" dirty="0">
                <a:effectLst/>
              </a:rPr>
            </a:b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5</a:t>
            </a:fld>
            <a:endParaRPr lang="en-US" altLang="zh-CN"/>
          </a:p>
        </p:txBody>
      </p:sp>
    </p:spTree>
    <p:extLst>
      <p:ext uri="{BB962C8B-B14F-4D97-AF65-F5344CB8AC3E}">
        <p14:creationId xmlns:p14="http://schemas.microsoft.com/office/powerpoint/2010/main" val="243138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rtl="0">
              <a:spcBef>
                <a:spcPts val="400"/>
              </a:spcBef>
              <a:spcAft>
                <a:spcPts val="0"/>
              </a:spcAft>
            </a:pPr>
            <a:r>
              <a:rPr lang="en-US" altLang="zh-CN" sz="1800" b="0" i="0" u="none" strike="noStrike" dirty="0">
                <a:solidFill>
                  <a:srgbClr val="000000"/>
                </a:solidFill>
                <a:effectLst/>
                <a:latin typeface="Arial" panose="020B0604020202020204" pitchFamily="34" charset="0"/>
              </a:rPr>
              <a:t>To analyze the effect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missing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label, Let’s 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revisit object detection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instance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segmentation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framework. </a:t>
            </a:r>
          </a:p>
          <a:p>
            <a:pPr rtl="0">
              <a:spcBef>
                <a:spcPts val="400"/>
              </a:spcBef>
              <a:spcAft>
                <a:spcPts val="0"/>
              </a:spcAft>
            </a:pPr>
            <a:endParaRPr lang="en-US" altLang="zh-CN" sz="1800" b="0" i="0" u="none" strike="noStrike" dirty="0">
              <a:solidFill>
                <a:srgbClr val="000000"/>
              </a:solidFill>
              <a:effectLst/>
              <a:latin typeface="Arial" panose="020B0604020202020204" pitchFamily="34" charset="0"/>
            </a:endParaRPr>
          </a:p>
          <a:p>
            <a:pPr rtl="0">
              <a:spcBef>
                <a:spcPts val="400"/>
              </a:spcBef>
              <a:spcAft>
                <a:spcPts val="0"/>
              </a:spcAft>
            </a:pP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bounding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box regression and mask segmentation heads only accept</a:t>
            </a:r>
            <a:r>
              <a:rPr lang="zh-CN" altLang="en-US" sz="1200" b="0" i="0" u="none" strike="noStrike" dirty="0">
                <a:solidFill>
                  <a:schemeClr val="tx1"/>
                </a:solidFill>
                <a:effectLst/>
                <a:latin typeface="+mn-lt"/>
              </a:rPr>
              <a:t> </a:t>
            </a:r>
            <a:r>
              <a:rPr lang="en-US" altLang="zh-CN" sz="1800" b="0" i="0" u="none" strike="noStrike" dirty="0">
                <a:solidFill>
                  <a:srgbClr val="000000"/>
                </a:solidFill>
                <a:effectLst/>
                <a:latin typeface="Arial" panose="020B0604020202020204" pitchFamily="34" charset="0"/>
              </a:rPr>
              <a:t>clear positive instances and thus no negative effects.</a:t>
            </a:r>
          </a:p>
          <a:p>
            <a:pPr rtl="0">
              <a:spcBef>
                <a:spcPts val="400"/>
              </a:spcBef>
              <a:spcAft>
                <a:spcPts val="0"/>
              </a:spcAft>
            </a:pPr>
            <a:endParaRPr lang="en-US" altLang="zh-CN" sz="1800" b="0" i="0" u="none" strike="noStrike" dirty="0">
              <a:solidFill>
                <a:srgbClr val="000000"/>
              </a:solidFill>
              <a:effectLst/>
              <a:latin typeface="Arial" panose="020B0604020202020204" pitchFamily="34" charset="0"/>
            </a:endParaRPr>
          </a:p>
          <a:p>
            <a:pPr rtl="0">
              <a:spcBef>
                <a:spcPts val="400"/>
              </a:spcBef>
              <a:spcAft>
                <a:spcPts val="0"/>
              </a:spcAft>
            </a:pPr>
            <a:r>
              <a:rPr lang="en-US" altLang="zh-CN" sz="1800" b="0" i="0" u="none" strike="noStrike" dirty="0">
                <a:solidFill>
                  <a:srgbClr val="000000"/>
                </a:solidFill>
                <a:effectLst/>
                <a:latin typeface="Arial" panose="020B0604020202020204" pitchFamily="34" charset="0"/>
              </a:rPr>
              <a:t>However, the classification head may be confused by missing labeled instances and thus results in a biased classification.</a:t>
            </a:r>
          </a:p>
          <a:p>
            <a:br>
              <a:rPr lang="en-US" altLang="zh-CN" dirty="0"/>
            </a:b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6</a:t>
            </a:fld>
            <a:endParaRPr lang="en-US" altLang="zh-CN"/>
          </a:p>
        </p:txBody>
      </p:sp>
    </p:spTree>
    <p:extLst>
      <p:ext uri="{BB962C8B-B14F-4D97-AF65-F5344CB8AC3E}">
        <p14:creationId xmlns:p14="http://schemas.microsoft.com/office/powerpoint/2010/main" val="340760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To mitigate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biased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classification, we propose a simple but effective method that decouples the standard classifier into two parallel heads to process clear positive instances and negative instances with missing labels.</a:t>
            </a: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7</a:t>
            </a:fld>
            <a:endParaRPr lang="en-US" altLang="zh-CN"/>
          </a:p>
        </p:txBody>
      </p:sp>
    </p:spTree>
    <p:extLst>
      <p:ext uri="{BB962C8B-B14F-4D97-AF65-F5344CB8AC3E}">
        <p14:creationId xmlns:p14="http://schemas.microsoft.com/office/powerpoint/2010/main" val="1140457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positive head, we still use the standard classifier, which means using </a:t>
            </a:r>
            <a:r>
              <a:rPr kumimoji="1" lang="en-US" altLang="zh-CN" dirty="0" err="1"/>
              <a:t>softmax</a:t>
            </a:r>
            <a:r>
              <a:rPr kumimoji="1" lang="en-US" altLang="zh-CN" dirty="0"/>
              <a:t> function</a:t>
            </a:r>
            <a:r>
              <a:rPr kumimoji="1" lang="zh-CN" altLang="en-US" dirty="0"/>
              <a:t> </a:t>
            </a:r>
            <a:r>
              <a:rPr kumimoji="1" lang="en-US" altLang="zh-CN" dirty="0"/>
              <a:t>and cross-entropy loss. </a:t>
            </a:r>
          </a:p>
          <a:p>
            <a:endParaRPr kumimoji="1" lang="en-US" altLang="zh-CN" dirty="0"/>
          </a:p>
          <a:p>
            <a:r>
              <a:rPr kumimoji="1" lang="en-US" altLang="zh-CN" dirty="0"/>
              <a:t>For the negative head,</a:t>
            </a:r>
            <a:r>
              <a:rPr kumimoji="1" lang="zh-CN" altLang="en-US" dirty="0"/>
              <a:t> </a:t>
            </a:r>
            <a:r>
              <a:rPr kumimoji="1" lang="en-US" altLang="zh-CN" dirty="0"/>
              <a:t>the</a:t>
            </a:r>
            <a:r>
              <a:rPr kumimoji="1" lang="zh-CN" altLang="en-US" dirty="0"/>
              <a:t> </a:t>
            </a:r>
            <a:r>
              <a:rPr lang="en-US" altLang="zh-CN" dirty="0"/>
              <a:t>only change is to </a:t>
            </a:r>
            <a:r>
              <a:rPr kumimoji="1" lang="en-US" altLang="zh-CN" dirty="0"/>
              <a:t>introduce an image-level label vector m</a:t>
            </a:r>
            <a:r>
              <a:rPr kumimoji="1" lang="zh-CN" altLang="en-US" dirty="0"/>
              <a:t> </a:t>
            </a:r>
            <a:r>
              <a:rPr kumimoji="1" lang="en-US" altLang="zh-CN" dirty="0"/>
              <a:t>into the </a:t>
            </a:r>
            <a:r>
              <a:rPr kumimoji="1" lang="en-US" altLang="zh-CN" dirty="0" err="1"/>
              <a:t>softmax</a:t>
            </a:r>
            <a:r>
              <a:rPr kumimoji="1" lang="en-US" altLang="zh-CN" dirty="0"/>
              <a:t> function.</a:t>
            </a:r>
            <a:r>
              <a:rPr kumimoji="1" lang="zh-CN" altLang="en-US" dirty="0"/>
              <a:t> </a:t>
            </a:r>
            <a:endParaRPr kumimoji="1" lang="en-US" altLang="zh-CN"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8</a:t>
            </a:fld>
            <a:endParaRPr lang="en-US" altLang="zh-CN"/>
          </a:p>
        </p:txBody>
      </p:sp>
    </p:spTree>
    <p:extLst>
      <p:ext uri="{BB962C8B-B14F-4D97-AF65-F5344CB8AC3E}">
        <p14:creationId xmlns:p14="http://schemas.microsoft.com/office/powerpoint/2010/main" val="3885084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Here, we give the core code of our decoupling classifier. </a:t>
            </a:r>
          </a:p>
          <a:p>
            <a:pPr algn="just" rtl="0">
              <a:spcBef>
                <a:spcPts val="0"/>
              </a:spcBef>
              <a:spcAft>
                <a:spcPts val="0"/>
              </a:spcAft>
            </a:pPr>
            <a:r>
              <a:rPr lang="en-US" altLang="zh-CN" sz="1800" b="0" i="0" u="none" strike="noStrike" dirty="0">
                <a:solidFill>
                  <a:srgbClr val="000000"/>
                </a:solidFill>
                <a:effectLst/>
                <a:latin typeface="Arial" panose="020B0604020202020204" pitchFamily="34" charset="0"/>
              </a:rPr>
              <a:t>We can see that the core implementation only uses one line of code but results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 consistent improvements.</a:t>
            </a:r>
            <a:endParaRPr lang="en-US" altLang="zh-CN" b="0" dirty="0">
              <a:effectLst/>
            </a:endParaRPr>
          </a:p>
          <a:p>
            <a:br>
              <a:rPr lang="en-US" altLang="zh-CN" dirty="0"/>
            </a:b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9</a:t>
            </a:fld>
            <a:endParaRPr lang="en-US" altLang="zh-CN"/>
          </a:p>
        </p:txBody>
      </p:sp>
    </p:spTree>
    <p:extLst>
      <p:ext uri="{BB962C8B-B14F-4D97-AF65-F5344CB8AC3E}">
        <p14:creationId xmlns:p14="http://schemas.microsoft.com/office/powerpoint/2010/main" val="3506413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AutoShape 6" descr="http://www.nju.edu.cn/cps/site/NJU/njuc/xxgk/images/p001-06.jpg"/>
          <p:cNvSpPr>
            <a:spLocks noChangeAspect="1" noChangeArrowheads="1"/>
          </p:cNvSpPr>
          <p:nvPr/>
        </p:nvSpPr>
        <p:spPr bwMode="auto">
          <a:xfrm>
            <a:off x="4424363" y="3281363"/>
            <a:ext cx="296862" cy="296862"/>
          </a:xfrm>
          <a:prstGeom prst="rect">
            <a:avLst/>
          </a:prstGeom>
          <a:noFill/>
          <a:ln>
            <a:noFill/>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a:p>
        </p:txBody>
      </p:sp>
      <p:sp>
        <p:nvSpPr>
          <p:cNvPr id="21" name="Rectangle 2"/>
          <p:cNvSpPr>
            <a:spLocks noGrp="1" noChangeArrowheads="1"/>
          </p:cNvSpPr>
          <p:nvPr>
            <p:ph type="ctrTitle"/>
          </p:nvPr>
        </p:nvSpPr>
        <p:spPr>
          <a:xfrm>
            <a:off x="837084" y="1286272"/>
            <a:ext cx="7469832" cy="990600"/>
          </a:xfrm>
        </p:spPr>
        <p:txBody>
          <a:bodyPr/>
          <a:lstStyle>
            <a:lvl1pPr algn="ctr">
              <a:defRPr kumimoji="0" lang="zh-CN" altLang="en-US" sz="3600" kern="1200" dirty="0">
                <a:solidFill>
                  <a:srgbClr val="0070C0"/>
                </a:solidFill>
                <a:effectLst>
                  <a:outerShdw blurRad="38100" dist="38100" dir="2700000" algn="tl">
                    <a:srgbClr val="000000">
                      <a:alpha val="43137"/>
                    </a:srgbClr>
                  </a:outerShdw>
                </a:effectLst>
                <a:latin typeface="Comic Sans MS" pitchFamily="66" charset="0"/>
                <a:ea typeface="宋体" panose="02010600030101010101" pitchFamily="2" charset="-122"/>
                <a:cs typeface="+mn-cs"/>
              </a:defRPr>
            </a:lvl1pPr>
          </a:lstStyle>
          <a:p>
            <a:r>
              <a:rPr lang="en-US" altLang="zh-CN" dirty="0"/>
              <a:t>Click to edit Master title style</a:t>
            </a:r>
            <a:endParaRPr lang="zh-CN" altLang="en-US" dirty="0"/>
          </a:p>
        </p:txBody>
      </p:sp>
      <p:sp>
        <p:nvSpPr>
          <p:cNvPr id="22" name="Rectangle 3"/>
          <p:cNvSpPr>
            <a:spLocks noGrp="1" noChangeArrowheads="1"/>
          </p:cNvSpPr>
          <p:nvPr>
            <p:ph type="subTitle" idx="1"/>
          </p:nvPr>
        </p:nvSpPr>
        <p:spPr>
          <a:xfrm>
            <a:off x="2027511" y="3065512"/>
            <a:ext cx="4793704" cy="1371600"/>
          </a:xfrm>
        </p:spPr>
        <p:txBody>
          <a:bodyPr/>
          <a:lstStyle>
            <a:lvl1pPr marL="0" indent="0" algn="ctr">
              <a:buFontTx/>
              <a:buNone/>
              <a:defRPr sz="2000">
                <a:latin typeface="微软雅黑" panose="020B0503020204020204" pitchFamily="34" charset="-122"/>
                <a:ea typeface="微软雅黑" panose="020B0503020204020204" pitchFamily="34" charset="-122"/>
                <a:cs typeface="Verdana" panose="020B0604030504040204" pitchFamily="34" charset="0"/>
              </a:defRPr>
            </a:lvl1pPr>
          </a:lstStyle>
          <a:p>
            <a:endParaRPr lang="en-US" altLang="zh-CN" dirty="0"/>
          </a:p>
          <a:p>
            <a:r>
              <a:rPr lang="en-US" altLang="zh-CN" dirty="0"/>
              <a:t>Click to edit Master subtitle style</a:t>
            </a:r>
            <a:endParaRPr lang="zh-CN" altLang="en-US" dirty="0"/>
          </a:p>
        </p:txBody>
      </p:sp>
      <p:pic>
        <p:nvPicPr>
          <p:cNvPr id="1026" name="Picture 2">
            <a:extLst>
              <a:ext uri="{FF2B5EF4-FFF2-40B4-BE49-F238E27FC236}">
                <a16:creationId xmlns:a16="http://schemas.microsoft.com/office/drawing/2014/main" id="{22CF6EBE-3C3B-8185-6620-EF24B8EA4EA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592" y="134294"/>
            <a:ext cx="1630919" cy="7347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E50FB2-C4E2-22F8-DD10-F18335CB34A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160" y="-56386"/>
            <a:ext cx="2232248" cy="111612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17FE632-BAD2-91B5-06A3-9B72B64C5296}"/>
              </a:ext>
            </a:extLst>
          </p:cNvPr>
          <p:cNvSpPr/>
          <p:nvPr userDrawn="1"/>
        </p:nvSpPr>
        <p:spPr bwMode="auto">
          <a:xfrm>
            <a:off x="-1742" y="6484254"/>
            <a:ext cx="9145742" cy="365126"/>
          </a:xfrm>
          <a:prstGeom prst="rect">
            <a:avLst/>
          </a:prstGeom>
          <a:solidFill>
            <a:srgbClr val="4A7EB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矩形 4">
            <a:extLst>
              <a:ext uri="{FF2B5EF4-FFF2-40B4-BE49-F238E27FC236}">
                <a16:creationId xmlns:a16="http://schemas.microsoft.com/office/drawing/2014/main" id="{8A1BE782-F803-A3BE-8434-BACE72C92D84}"/>
              </a:ext>
            </a:extLst>
          </p:cNvPr>
          <p:cNvSpPr/>
          <p:nvPr userDrawn="1"/>
        </p:nvSpPr>
        <p:spPr>
          <a:xfrm>
            <a:off x="138444" y="6536377"/>
            <a:ext cx="8682028" cy="276999"/>
          </a:xfrm>
          <a:prstGeom prst="rect">
            <a:avLst/>
          </a:prstGeom>
        </p:spPr>
        <p:txBody>
          <a:bodyPr wrap="square">
            <a:spAutoFit/>
          </a:bodyPr>
          <a:lstStyle/>
          <a:p>
            <a:r>
              <a:rPr lang="en-US" altLang="zh-CN" sz="1200" dirty="0">
                <a:solidFill>
                  <a:schemeClr val="bg1"/>
                </a:solidFill>
                <a:latin typeface="Microsoft YaHei" panose="020B0503020204020204" pitchFamily="34" charset="-122"/>
                <a:ea typeface="Microsoft YaHei" panose="020B0503020204020204" pitchFamily="34" charset="-122"/>
              </a:rPr>
              <a:t>Decoupling Classifier for Boosting Few-shot Object Detection and Instance Segmentation</a:t>
            </a:r>
            <a:r>
              <a:rPr lang="zh-CN" altLang="en-US" sz="1200" dirty="0">
                <a:solidFill>
                  <a:schemeClr val="bg1"/>
                </a:solidFill>
                <a:latin typeface="Microsoft YaHei" panose="020B0503020204020204" pitchFamily="34" charset="-122"/>
                <a:ea typeface="Microsoft YaHei"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NeurIPS</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22)</a:t>
            </a:r>
          </a:p>
        </p:txBody>
      </p:sp>
    </p:spTree>
    <p:extLst>
      <p:ext uri="{BB962C8B-B14F-4D97-AF65-F5344CB8AC3E}">
        <p14:creationId xmlns:p14="http://schemas.microsoft.com/office/powerpoint/2010/main" val="3247045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8208404" y="6489340"/>
            <a:ext cx="684076"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
        <p:nvSpPr>
          <p:cNvPr id="6" name="标题 5"/>
          <p:cNvSpPr>
            <a:spLocks noGrp="1"/>
          </p:cNvSpPr>
          <p:nvPr>
            <p:ph type="title" hasCustomPrompt="1"/>
          </p:nvPr>
        </p:nvSpPr>
        <p:spPr>
          <a:xfrm>
            <a:off x="143508" y="118562"/>
            <a:ext cx="6985471" cy="730250"/>
          </a:xfrm>
        </p:spPr>
        <p:txBody>
          <a:bodyPr/>
          <a:lstStyle>
            <a:lvl1pPr>
              <a:defRPr b="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1pPr>
          </a:lstStyle>
          <a:p>
            <a:r>
              <a:rPr lang="en-US" altLang="zh-CN" dirty="0"/>
              <a:t>Click to edit Master title style</a:t>
            </a:r>
            <a:endParaRPr lang="zh-CN" altLang="en-US" dirty="0"/>
          </a:p>
        </p:txBody>
      </p:sp>
      <p:sp>
        <p:nvSpPr>
          <p:cNvPr id="7" name="文本框 6"/>
          <p:cNvSpPr txBox="1"/>
          <p:nvPr userDrawn="1"/>
        </p:nvSpPr>
        <p:spPr>
          <a:xfrm>
            <a:off x="323528" y="1664804"/>
            <a:ext cx="8280920" cy="830997"/>
          </a:xfrm>
          <a:prstGeom prst="rect">
            <a:avLst/>
          </a:prstGeom>
          <a:noFill/>
        </p:spPr>
        <p:txBody>
          <a:bodyPr wrap="square" rtlCol="0">
            <a:spAutoFit/>
          </a:bodyPr>
          <a:lstStyle/>
          <a:p>
            <a:pPr marL="342900" indent="-342900">
              <a:buFont typeface="Arial" panose="020B0604020202020204" pitchFamily="34" charset="0"/>
              <a:buChar char="•"/>
            </a:pPr>
            <a:endParaRPr lang="en-US" altLang="zh-CN" dirty="0">
              <a:latin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altLang="zh-CN" dirty="0">
              <a:latin typeface="Verdana" panose="020B0604030504040204" pitchFamily="34" charset="0"/>
              <a:cs typeface="Verdana" panose="020B0604030504040204" pitchFamily="34" charset="0"/>
            </a:endParaRPr>
          </a:p>
        </p:txBody>
      </p:sp>
      <p:sp>
        <p:nvSpPr>
          <p:cNvPr id="8" name="Content Placeholder 2"/>
          <p:cNvSpPr>
            <a:spLocks noGrp="1"/>
          </p:cNvSpPr>
          <p:nvPr>
            <p:ph idx="1"/>
          </p:nvPr>
        </p:nvSpPr>
        <p:spPr>
          <a:xfrm>
            <a:off x="323528" y="836712"/>
            <a:ext cx="8496944" cy="5436604"/>
          </a:xfrm>
        </p:spPr>
        <p:txBody>
          <a:bodyPr/>
          <a:lstStyle>
            <a:lvl1pPr>
              <a:defRPr sz="3200">
                <a:latin typeface="微软雅黑" panose="020B0503020204020204" pitchFamily="34" charset="-122"/>
                <a:ea typeface="微软雅黑" panose="020B0503020204020204" pitchFamily="34" charset="-122"/>
                <a:cs typeface="Verdana" panose="020B0604030504040204" pitchFamily="34" charset="0"/>
              </a:defRPr>
            </a:lvl1pPr>
            <a:lvl2pPr>
              <a:defRPr sz="2800">
                <a:latin typeface="微软雅黑" panose="020B0503020204020204" pitchFamily="34" charset="-122"/>
                <a:ea typeface="微软雅黑" panose="020B0503020204020204" pitchFamily="34" charset="-122"/>
                <a:cs typeface="Verdana" panose="020B0604030504040204" pitchFamily="34" charset="0"/>
              </a:defRPr>
            </a:lvl2pPr>
            <a:lvl3pPr>
              <a:defRPr sz="2400">
                <a:latin typeface="微软雅黑" panose="020B0503020204020204" pitchFamily="34" charset="-122"/>
                <a:ea typeface="微软雅黑" panose="020B0503020204020204" pitchFamily="34" charset="-122"/>
                <a:cs typeface="Verdana" panose="020B0604030504040204" pitchFamily="34" charset="0"/>
              </a:defRPr>
            </a:lvl3pPr>
            <a:lvl4pPr>
              <a:defRPr sz="2000">
                <a:latin typeface="微软雅黑" panose="020B0503020204020204" pitchFamily="34" charset="-122"/>
                <a:ea typeface="微软雅黑" panose="020B0503020204020204" pitchFamily="34" charset="-122"/>
                <a:cs typeface="Verdana" panose="020B0604030504040204" pitchFamily="34" charset="0"/>
              </a:defRPr>
            </a:lvl4pPr>
            <a:lvl5pPr>
              <a:defRPr sz="2000">
                <a:latin typeface="微软雅黑" panose="020B0503020204020204" pitchFamily="34" charset="-122"/>
                <a:ea typeface="微软雅黑" panose="020B0503020204020204" pitchFamily="34" charset="-122"/>
                <a:cs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679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130182" y="118562"/>
            <a:ext cx="6985471" cy="730250"/>
          </a:xfrm>
        </p:spPr>
        <p:txBody>
          <a:bodyPr/>
          <a:lstStyle>
            <a:lvl1pPr>
              <a:defRPr b="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1pPr>
          </a:lstStyle>
          <a:p>
            <a:r>
              <a:rPr lang="en-US" altLang="zh-CN" dirty="0"/>
              <a:t>Click to edit Master title style</a:t>
            </a:r>
            <a:endParaRPr lang="zh-CN" altLang="en-US" dirty="0"/>
          </a:p>
        </p:txBody>
      </p:sp>
      <p:sp>
        <p:nvSpPr>
          <p:cNvPr id="7" name="文本框 6"/>
          <p:cNvSpPr txBox="1"/>
          <p:nvPr userDrawn="1"/>
        </p:nvSpPr>
        <p:spPr>
          <a:xfrm>
            <a:off x="323528" y="1664804"/>
            <a:ext cx="8280920" cy="830997"/>
          </a:xfrm>
          <a:prstGeom prst="rect">
            <a:avLst/>
          </a:prstGeom>
          <a:noFill/>
        </p:spPr>
        <p:txBody>
          <a:bodyPr wrap="square" rtlCol="0">
            <a:spAutoFit/>
          </a:bodyPr>
          <a:lstStyle/>
          <a:p>
            <a:pPr marL="342900" indent="-342900">
              <a:buFont typeface="Arial" panose="020B0604020202020204" pitchFamily="34" charset="0"/>
              <a:buChar char="•"/>
            </a:pPr>
            <a:endParaRPr lang="en-US" altLang="zh-CN" dirty="0">
              <a:latin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altLang="zh-CN" dirty="0">
              <a:latin typeface="Verdana" panose="020B0604030504040204" pitchFamily="34" charset="0"/>
              <a:cs typeface="Verdana" panose="020B0604030504040204" pitchFamily="34" charset="0"/>
            </a:endParaRPr>
          </a:p>
        </p:txBody>
      </p:sp>
      <p:sp>
        <p:nvSpPr>
          <p:cNvPr id="8" name="Content Placeholder 2"/>
          <p:cNvSpPr>
            <a:spLocks noGrp="1"/>
          </p:cNvSpPr>
          <p:nvPr>
            <p:ph idx="1"/>
          </p:nvPr>
        </p:nvSpPr>
        <p:spPr>
          <a:xfrm>
            <a:off x="269930" y="848812"/>
            <a:ext cx="8622549" cy="5460508"/>
          </a:xfrm>
        </p:spPr>
        <p:txBody>
          <a:bodyPr/>
          <a:lstStyle>
            <a:lvl1pPr>
              <a:defRPr sz="28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a:defRPr sz="2400">
                <a:latin typeface="微软雅黑" panose="020B0503020204020204" pitchFamily="34" charset="-122"/>
                <a:ea typeface="微软雅黑" panose="020B0503020204020204" pitchFamily="34" charset="-122"/>
                <a:cs typeface="Verdana" panose="020B0604030504040204" pitchFamily="34" charset="0"/>
              </a:defRPr>
            </a:lvl2pPr>
            <a:lvl3pPr>
              <a:defRPr sz="2000">
                <a:latin typeface="微软雅黑" panose="020B0503020204020204" pitchFamily="34" charset="-122"/>
                <a:ea typeface="微软雅黑" panose="020B0503020204020204" pitchFamily="34" charset="-122"/>
                <a:cs typeface="Verdana" panose="020B0604030504040204" pitchFamily="34" charset="0"/>
              </a:defRPr>
            </a:lvl3pPr>
            <a:lvl4pPr>
              <a:defRPr sz="1800">
                <a:latin typeface="微软雅黑" panose="020B0503020204020204" pitchFamily="34" charset="-122"/>
                <a:ea typeface="微软雅黑" panose="020B0503020204020204" pitchFamily="34" charset="-122"/>
                <a:cs typeface="Verdana" panose="020B0604030504040204" pitchFamily="34" charset="0"/>
              </a:defRPr>
            </a:lvl4pPr>
            <a:lvl5pPr>
              <a:defRPr sz="1600">
                <a:latin typeface="微软雅黑" panose="020B0503020204020204" pitchFamily="34" charset="-122"/>
                <a:ea typeface="微软雅黑" panose="020B0503020204020204" pitchFamily="34" charset="-122"/>
                <a:cs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灯片编号占位符 4"/>
          <p:cNvSpPr>
            <a:spLocks noGrp="1"/>
          </p:cNvSpPr>
          <p:nvPr>
            <p:ph type="sldNum" sz="quarter" idx="11"/>
          </p:nvPr>
        </p:nvSpPr>
        <p:spPr>
          <a:xfrm>
            <a:off x="8208404" y="6484255"/>
            <a:ext cx="684076"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Tree>
    <p:extLst>
      <p:ext uri="{BB962C8B-B14F-4D97-AF65-F5344CB8AC3E}">
        <p14:creationId xmlns:p14="http://schemas.microsoft.com/office/powerpoint/2010/main" val="25509689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13" y="152636"/>
            <a:ext cx="6949467" cy="730250"/>
          </a:xfrm>
        </p:spPr>
        <p:txBody>
          <a:bodyPr/>
          <a:lstStyle>
            <a:lvl1pPr>
              <a:defRPr>
                <a:latin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sz="half" idx="1"/>
          </p:nvPr>
        </p:nvSpPr>
        <p:spPr>
          <a:xfrm>
            <a:off x="250825" y="980728"/>
            <a:ext cx="4291013" cy="5328592"/>
          </a:xfrm>
        </p:spPr>
        <p:txBody>
          <a:bodyPr/>
          <a:lstStyle>
            <a:lvl1pPr>
              <a:defRPr sz="2800">
                <a:latin typeface="Palatino Linotype" panose="02040502050505030304" pitchFamily="18" charset="0"/>
                <a:cs typeface="Verdana" panose="020B0604030504040204" pitchFamily="34" charset="0"/>
              </a:defRPr>
            </a:lvl1pPr>
            <a:lvl2pPr>
              <a:defRPr sz="2400">
                <a:latin typeface="Palatino Linotype" panose="02040502050505030304" pitchFamily="18" charset="0"/>
                <a:cs typeface="Verdana" panose="020B0604030504040204" pitchFamily="34" charset="0"/>
              </a:defRPr>
            </a:lvl2pPr>
            <a:lvl3pPr>
              <a:defRPr sz="2000">
                <a:latin typeface="Palatino Linotype" panose="02040502050505030304" pitchFamily="18" charset="0"/>
                <a:cs typeface="Verdana" panose="020B0604030504040204" pitchFamily="34" charset="0"/>
              </a:defRPr>
            </a:lvl3pPr>
            <a:lvl4pPr>
              <a:defRPr sz="1800">
                <a:latin typeface="Palatino Linotype" panose="02040502050505030304" pitchFamily="18" charset="0"/>
                <a:cs typeface="Verdana" panose="020B0604030504040204" pitchFamily="34" charset="0"/>
              </a:defRPr>
            </a:lvl4pPr>
            <a:lvl5pPr>
              <a:defRPr sz="1800">
                <a:latin typeface="Palatino Linotype" panose="02040502050505030304" pitchFamily="18" charset="0"/>
                <a:cs typeface="Verdana" panose="020B060403050404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4008" y="980728"/>
            <a:ext cx="4292600" cy="5328592"/>
          </a:xfrm>
        </p:spPr>
        <p:txBody>
          <a:bodyPr/>
          <a:lstStyle>
            <a:lvl1pPr>
              <a:defRPr sz="2800">
                <a:latin typeface="Palatino Linotype" panose="02040502050505030304" pitchFamily="18" charset="0"/>
                <a:cs typeface="Verdana" panose="020B0604030504040204" pitchFamily="34" charset="0"/>
              </a:defRPr>
            </a:lvl1pPr>
            <a:lvl2pPr>
              <a:defRPr sz="2400">
                <a:latin typeface="Palatino Linotype" panose="02040502050505030304" pitchFamily="18" charset="0"/>
                <a:cs typeface="Verdana" panose="020B0604030504040204" pitchFamily="34" charset="0"/>
              </a:defRPr>
            </a:lvl2pPr>
            <a:lvl3pPr>
              <a:defRPr sz="2000">
                <a:latin typeface="Palatino Linotype" panose="02040502050505030304" pitchFamily="18" charset="0"/>
                <a:cs typeface="Verdana" panose="020B0604030504040204" pitchFamily="34" charset="0"/>
              </a:defRPr>
            </a:lvl3pPr>
            <a:lvl4pPr>
              <a:defRPr sz="1800">
                <a:latin typeface="Palatino Linotype" panose="02040502050505030304" pitchFamily="18" charset="0"/>
                <a:cs typeface="Verdana" panose="020B0604030504040204" pitchFamily="34" charset="0"/>
              </a:defRPr>
            </a:lvl4pPr>
            <a:lvl5pPr>
              <a:defRPr sz="1800">
                <a:latin typeface="Palatino Linotype" panose="02040502050505030304" pitchFamily="18" charset="0"/>
                <a:cs typeface="Verdana" panose="020B060403050404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灯片编号占位符 4">
            <a:extLst>
              <a:ext uri="{FF2B5EF4-FFF2-40B4-BE49-F238E27FC236}">
                <a16:creationId xmlns:a16="http://schemas.microsoft.com/office/drawing/2014/main" id="{0ADB07E6-49A3-818F-1CE6-048E13CD176B}"/>
              </a:ext>
            </a:extLst>
          </p:cNvPr>
          <p:cNvSpPr>
            <a:spLocks noGrp="1"/>
          </p:cNvSpPr>
          <p:nvPr>
            <p:ph type="sldNum" sz="quarter" idx="11"/>
          </p:nvPr>
        </p:nvSpPr>
        <p:spPr>
          <a:xfrm>
            <a:off x="8280412" y="6484255"/>
            <a:ext cx="684076"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Tree>
    <p:extLst>
      <p:ext uri="{BB962C8B-B14F-4D97-AF65-F5344CB8AC3E}">
        <p14:creationId xmlns:p14="http://schemas.microsoft.com/office/powerpoint/2010/main" val="18747895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1742" y="6491468"/>
            <a:ext cx="9145742" cy="365126"/>
          </a:xfrm>
          <a:prstGeom prst="rect">
            <a:avLst/>
          </a:prstGeom>
          <a:solidFill>
            <a:srgbClr val="4A7EB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074" name="Rectangle 2"/>
          <p:cNvSpPr>
            <a:spLocks noGrp="1" noChangeArrowheads="1"/>
          </p:cNvSpPr>
          <p:nvPr>
            <p:ph type="title"/>
          </p:nvPr>
        </p:nvSpPr>
        <p:spPr bwMode="auto">
          <a:xfrm>
            <a:off x="179512" y="142466"/>
            <a:ext cx="6192838" cy="730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250826" y="924557"/>
            <a:ext cx="8642350" cy="549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Line 4"/>
          <p:cNvSpPr>
            <a:spLocks noChangeShapeType="1"/>
          </p:cNvSpPr>
          <p:nvPr/>
        </p:nvSpPr>
        <p:spPr bwMode="auto">
          <a:xfrm>
            <a:off x="250825" y="836712"/>
            <a:ext cx="5545138" cy="0"/>
          </a:xfrm>
          <a:prstGeom prst="line">
            <a:avLst/>
          </a:prstGeom>
          <a:noFill/>
          <a:ln w="50800">
            <a:solidFill>
              <a:srgbClr val="4A7EB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灯片编号占位符 4"/>
          <p:cNvSpPr>
            <a:spLocks noGrp="1"/>
          </p:cNvSpPr>
          <p:nvPr>
            <p:ph type="sldNum" sz="quarter" idx="4"/>
          </p:nvPr>
        </p:nvSpPr>
        <p:spPr>
          <a:xfrm>
            <a:off x="8208404" y="6484255"/>
            <a:ext cx="684076" cy="365125"/>
          </a:xfrm>
          <a:prstGeom prst="rect">
            <a:avLst/>
          </a:prstGeom>
        </p:spPr>
        <p:txBody>
          <a:bodyPr/>
          <a:lstStyle>
            <a:lvl1pPr algn="ctr">
              <a:defRPr sz="2000">
                <a:solidFill>
                  <a:schemeClr val="bg1"/>
                </a:solidFill>
              </a:defRPr>
            </a:lvl1pPr>
          </a:lstStyle>
          <a:p>
            <a:fld id="{71296DC4-A542-4FA6-93A4-D8837072381A}" type="slidenum">
              <a:rPr lang="zh-CN" altLang="en-US" smtClean="0"/>
              <a:pPr/>
              <a:t>‹#›</a:t>
            </a:fld>
            <a:endParaRPr lang="zh-CN" altLang="en-US" dirty="0"/>
          </a:p>
        </p:txBody>
      </p:sp>
      <p:sp>
        <p:nvSpPr>
          <p:cNvPr id="15" name="矩形 14"/>
          <p:cNvSpPr/>
          <p:nvPr userDrawn="1"/>
        </p:nvSpPr>
        <p:spPr>
          <a:xfrm>
            <a:off x="138444" y="6536377"/>
            <a:ext cx="8177972" cy="276999"/>
          </a:xfrm>
          <a:prstGeom prst="rect">
            <a:avLst/>
          </a:prstGeom>
        </p:spPr>
        <p:txBody>
          <a:bodyPr wrap="square">
            <a:spAutoFit/>
          </a:bodyPr>
          <a:lstStyle/>
          <a:p>
            <a:r>
              <a:rPr lang="en-US" altLang="zh-CN" sz="1200" dirty="0">
                <a:solidFill>
                  <a:schemeClr val="bg1"/>
                </a:solidFill>
                <a:latin typeface="Microsoft YaHei" panose="020B0503020204020204" pitchFamily="34" charset="-122"/>
                <a:ea typeface="Microsoft YaHei" panose="020B0503020204020204" pitchFamily="34" charset="-122"/>
              </a:rPr>
              <a:t>Decoupling Classifier for Boosting Few-shot Object Detection and Instance Segmentation</a:t>
            </a:r>
            <a:r>
              <a:rPr lang="zh-CN" altLang="en-US" sz="1200" dirty="0">
                <a:solidFill>
                  <a:schemeClr val="bg1"/>
                </a:solidFill>
                <a:latin typeface="Microsoft YaHei" panose="020B0503020204020204" pitchFamily="34" charset="-122"/>
                <a:ea typeface="Microsoft YaHei"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a:t>
            </a:r>
            <a:r>
              <a:rPr lang="en-US" altLang="zh-CN" sz="1200" dirty="0" err="1">
                <a:solidFill>
                  <a:schemeClr val="bg1"/>
                </a:solidFill>
                <a:latin typeface="微软雅黑" panose="020B0503020204020204" pitchFamily="34" charset="-122"/>
                <a:ea typeface="微软雅黑" panose="020B0503020204020204" pitchFamily="34" charset="-122"/>
              </a:rPr>
              <a:t>NeurIPS</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22)</a:t>
            </a:r>
          </a:p>
        </p:txBody>
      </p:sp>
      <p:pic>
        <p:nvPicPr>
          <p:cNvPr id="3" name="Picture 4">
            <a:extLst>
              <a:ext uri="{FF2B5EF4-FFF2-40B4-BE49-F238E27FC236}">
                <a16:creationId xmlns:a16="http://schemas.microsoft.com/office/drawing/2014/main" id="{6F0332EB-9AD1-9CBF-5E13-C0D4ED6D2C8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13592" y="-63388"/>
            <a:ext cx="2022904" cy="1011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08372"/>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3" r:id="rId3"/>
    <p:sldLayoutId id="2147484225" r:id="rId4"/>
  </p:sldLayoutIdLst>
  <p:hf hdr="0" ftr="0" dt="0"/>
  <p:txStyles>
    <p:titleStyle>
      <a:lvl1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Verdana" panose="020B0604030504040204" pitchFamily="34" charset="0"/>
        </a:defRPr>
      </a:lvl1pPr>
      <a:lvl2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2pPr>
      <a:lvl3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3pPr>
      <a:lvl4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4pPr>
      <a:lvl5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5pPr>
      <a:lvl6pPr marL="4572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6pPr>
      <a:lvl7pPr marL="9144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7pPr>
      <a:lvl8pPr marL="13716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8pPr>
      <a:lvl9pPr marL="18288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9pPr>
    </p:titleStyle>
    <p:bodyStyle>
      <a:lvl1pPr marL="342900" indent="-342900" algn="l" rtl="0" eaLnBrk="0" fontAlgn="base" hangingPunct="0">
        <a:spcBef>
          <a:spcPct val="20000"/>
        </a:spcBef>
        <a:spcAft>
          <a:spcPct val="0"/>
        </a:spcAft>
        <a:buChar char="•"/>
        <a:defRPr kumimoji="1"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har char="–"/>
        <a:defRPr kumimoji="1"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kumimoji="1" sz="18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kumimoji="1" sz="160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tags" Target="../tags/tag11.xml"/><Relationship Id="rId7" Type="http://schemas.openxmlformats.org/officeDocument/2006/relationships/image" Target="../media/image32.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1.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png"/><Relationship Id="rId12" Type="http://schemas.openxmlformats.org/officeDocument/2006/relationships/image" Target="../media/image11.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jpeg"/><Relationship Id="rId11" Type="http://schemas.openxmlformats.org/officeDocument/2006/relationships/image" Target="../media/image10.emf"/><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notesSlide" Target="../notesSlides/notesSlide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0.emf"/><Relationship Id="rId3" Type="http://schemas.openxmlformats.org/officeDocument/2006/relationships/tags" Target="../tags/tag5.xml"/><Relationship Id="rId7" Type="http://schemas.openxmlformats.org/officeDocument/2006/relationships/slideLayout" Target="../slideLayouts/slideLayout2.xml"/><Relationship Id="rId12" Type="http://schemas.openxmlformats.org/officeDocument/2006/relationships/image" Target="../media/image19.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8.emf"/><Relationship Id="rId5" Type="http://schemas.openxmlformats.org/officeDocument/2006/relationships/tags" Target="../tags/tag7.xml"/><Relationship Id="rId10" Type="http://schemas.openxmlformats.org/officeDocument/2006/relationships/image" Target="../media/image17.emf"/><Relationship Id="rId4" Type="http://schemas.openxmlformats.org/officeDocument/2006/relationships/tags" Target="../tags/tag6.xml"/><Relationship Id="rId9" Type="http://schemas.openxmlformats.org/officeDocument/2006/relationships/image" Target="../media/image16.emf"/><Relationship Id="rId1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402" y="1466292"/>
            <a:ext cx="8632050" cy="990600"/>
          </a:xfrm>
        </p:spPr>
        <p:txBody>
          <a:bodyPr/>
          <a:lstStyle/>
          <a:p>
            <a:pPr marL="457200" rtl="0">
              <a:spcBef>
                <a:spcPts val="800"/>
              </a:spcBef>
              <a:spcAft>
                <a:spcPts val="400"/>
              </a:spcAft>
            </a:pPr>
            <a:r>
              <a:rPr lang="en-US" altLang="zh-CN" sz="2400" dirty="0"/>
              <a:t>Decoupling Classifier for Boosting Few-shot Object Detection and Instance Segmentation</a:t>
            </a:r>
            <a:endParaRPr lang="zh-CN" altLang="en-US" sz="2400" dirty="0"/>
          </a:p>
        </p:txBody>
      </p:sp>
      <p:sp>
        <p:nvSpPr>
          <p:cNvPr id="3" name="副标题 2"/>
          <p:cNvSpPr>
            <a:spLocks noGrp="1"/>
          </p:cNvSpPr>
          <p:nvPr>
            <p:ph type="subTitle" idx="1"/>
          </p:nvPr>
        </p:nvSpPr>
        <p:spPr>
          <a:xfrm>
            <a:off x="8402" y="3029508"/>
            <a:ext cx="9144000" cy="1371600"/>
          </a:xfrm>
        </p:spPr>
        <p:txBody>
          <a:bodyPr/>
          <a:lstStyle/>
          <a:p>
            <a:pPr algn="ctr" rtl="0">
              <a:spcBef>
                <a:spcPts val="800"/>
              </a:spcBef>
              <a:spcAft>
                <a:spcPts val="400"/>
              </a:spcAft>
            </a:pPr>
            <a:r>
              <a:rPr lang="en-US" altLang="zh-CN" sz="1800" b="1" i="0" u="none" strike="noStrike" dirty="0">
                <a:solidFill>
                  <a:srgbClr val="000000"/>
                </a:solidFill>
                <a:effectLst/>
                <a:latin typeface="Comic Sans MS" panose="030F0902030302020204" pitchFamily="66" charset="0"/>
              </a:rPr>
              <a:t>Bin-Bin Gao</a:t>
            </a:r>
            <a:r>
              <a:rPr lang="en-US" altLang="zh-CN" sz="1800" b="1"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Xiaochen</a:t>
            </a:r>
            <a:r>
              <a:rPr lang="en-US" altLang="zh-CN" sz="1800" b="0" i="0" u="none" strike="noStrike" dirty="0">
                <a:solidFill>
                  <a:srgbClr val="000000"/>
                </a:solidFill>
                <a:effectLst/>
                <a:latin typeface="Comic Sans MS" panose="030F0902030302020204" pitchFamily="66" charset="0"/>
              </a:rPr>
              <a:t> Chen</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Zhongyi</a:t>
            </a:r>
            <a:r>
              <a:rPr lang="en-US" altLang="zh-CN" sz="1800" b="0" i="0" u="none" strike="noStrike" dirty="0">
                <a:solidFill>
                  <a:srgbClr val="000000"/>
                </a:solidFill>
                <a:effectLst/>
                <a:latin typeface="Comic Sans MS" panose="030F0902030302020204" pitchFamily="66" charset="0"/>
              </a:rPr>
              <a:t> Huang</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Congchong</a:t>
            </a:r>
            <a:r>
              <a:rPr lang="en-US" altLang="zh-CN" sz="1800" b="0" i="0" u="none" strike="noStrike" dirty="0">
                <a:solidFill>
                  <a:srgbClr val="000000"/>
                </a:solidFill>
                <a:effectLst/>
                <a:latin typeface="Comic Sans MS" panose="030F0902030302020204" pitchFamily="66" charset="0"/>
              </a:rPr>
              <a:t> Nie</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Jun Liu</a:t>
            </a:r>
            <a:r>
              <a:rPr lang="en-US" altLang="zh-CN" sz="1800" b="0" i="0" u="none" strike="noStrike" baseline="30000" dirty="0">
                <a:solidFill>
                  <a:srgbClr val="000000"/>
                </a:solidFill>
                <a:effectLst/>
                <a:latin typeface="Comic Sans MS" panose="030F0902030302020204" pitchFamily="66" charset="0"/>
              </a:rPr>
              <a:t>1</a:t>
            </a:r>
            <a:endParaRPr lang="en-US" altLang="zh-CN" sz="1800" b="0" dirty="0">
              <a:effectLst/>
            </a:endParaRPr>
          </a:p>
          <a:p>
            <a:pPr algn="ctr" rtl="0">
              <a:spcBef>
                <a:spcPts val="800"/>
              </a:spcBef>
              <a:spcAft>
                <a:spcPts val="400"/>
              </a:spcAft>
            </a:pPr>
            <a:r>
              <a:rPr lang="en-US" altLang="zh-CN" sz="1800" b="0" i="0" u="none" strike="noStrike" dirty="0" err="1">
                <a:solidFill>
                  <a:srgbClr val="000000"/>
                </a:solidFill>
                <a:effectLst/>
                <a:latin typeface="Comic Sans MS" panose="030F0902030302020204" pitchFamily="66" charset="0"/>
              </a:rPr>
              <a:t>Jinxiang</a:t>
            </a:r>
            <a:r>
              <a:rPr lang="en-US" altLang="zh-CN" sz="1800" b="0" i="0" u="none" strike="noStrike" dirty="0">
                <a:solidFill>
                  <a:srgbClr val="000000"/>
                </a:solidFill>
                <a:effectLst/>
                <a:latin typeface="Comic Sans MS" panose="030F0902030302020204" pitchFamily="66" charset="0"/>
              </a:rPr>
              <a:t> Lai</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Guannan</a:t>
            </a:r>
            <a:r>
              <a:rPr lang="en-US" altLang="zh-CN" sz="1800" b="0" i="0" u="none" strike="noStrike" dirty="0">
                <a:solidFill>
                  <a:srgbClr val="000000"/>
                </a:solidFill>
                <a:effectLst/>
                <a:latin typeface="Comic Sans MS" panose="030F0902030302020204" pitchFamily="66" charset="0"/>
              </a:rPr>
              <a:t> Jiang</a:t>
            </a:r>
            <a:r>
              <a:rPr lang="en-US" altLang="zh-CN" sz="1800" b="0" i="0" u="none" strike="noStrike" baseline="30000" dirty="0">
                <a:solidFill>
                  <a:srgbClr val="000000"/>
                </a:solidFill>
                <a:effectLst/>
                <a:latin typeface="Comic Sans MS" panose="030F0902030302020204" pitchFamily="66" charset="0"/>
              </a:rPr>
              <a:t>2</a:t>
            </a:r>
            <a:r>
              <a:rPr lang="en-US" altLang="zh-CN" sz="1800" b="0" i="0" u="none" strike="noStrike" dirty="0">
                <a:solidFill>
                  <a:srgbClr val="000000"/>
                </a:solidFill>
                <a:effectLst/>
                <a:latin typeface="Comic Sans MS" panose="030F0902030302020204" pitchFamily="66" charset="0"/>
              </a:rPr>
              <a:t>, Xi Wang</a:t>
            </a:r>
            <a:r>
              <a:rPr lang="en-US" altLang="zh-CN" sz="1800" b="0" i="0" u="none" strike="noStrike" baseline="30000" dirty="0">
                <a:solidFill>
                  <a:srgbClr val="000000"/>
                </a:solidFill>
                <a:effectLst/>
                <a:latin typeface="Comic Sans MS" panose="030F0902030302020204" pitchFamily="66" charset="0"/>
              </a:rPr>
              <a:t>2</a:t>
            </a:r>
            <a:r>
              <a:rPr lang="en-US" altLang="zh-CN" sz="1800" b="0" i="0" u="none" strike="noStrike" dirty="0">
                <a:solidFill>
                  <a:srgbClr val="000000"/>
                </a:solidFill>
                <a:effectLst/>
                <a:latin typeface="Comic Sans MS" panose="030F0902030302020204" pitchFamily="66" charset="0"/>
              </a:rPr>
              <a:t> and </a:t>
            </a:r>
            <a:r>
              <a:rPr lang="en-US" altLang="zh-CN" sz="1800" b="0" i="0" u="none" strike="noStrike" dirty="0" err="1">
                <a:solidFill>
                  <a:srgbClr val="000000"/>
                </a:solidFill>
                <a:effectLst/>
                <a:latin typeface="Comic Sans MS" panose="030F0902030302020204" pitchFamily="66" charset="0"/>
              </a:rPr>
              <a:t>Chengjie</a:t>
            </a:r>
            <a:r>
              <a:rPr lang="en-US" altLang="zh-CN" sz="1800" b="0" i="0" u="none" strike="noStrike" dirty="0">
                <a:solidFill>
                  <a:srgbClr val="000000"/>
                </a:solidFill>
                <a:effectLst/>
                <a:latin typeface="Comic Sans MS" panose="030F0902030302020204" pitchFamily="66" charset="0"/>
              </a:rPr>
              <a:t> Wang</a:t>
            </a:r>
            <a:r>
              <a:rPr lang="en-US" altLang="zh-CN" sz="1800" b="0" i="0" u="none" strike="noStrike" baseline="30000" dirty="0">
                <a:solidFill>
                  <a:srgbClr val="000000"/>
                </a:solidFill>
                <a:effectLst/>
                <a:latin typeface="Comic Sans MS" panose="030F0902030302020204" pitchFamily="66" charset="0"/>
              </a:rPr>
              <a:t>1</a:t>
            </a:r>
            <a:endParaRPr lang="en-US" altLang="zh-CN" sz="1800" b="0" dirty="0">
              <a:effectLst/>
            </a:endParaRPr>
          </a:p>
          <a:p>
            <a:pPr algn="ctr" rtl="0">
              <a:spcBef>
                <a:spcPts val="800"/>
              </a:spcBef>
              <a:spcAft>
                <a:spcPts val="400"/>
              </a:spcAft>
            </a:pPr>
            <a:br>
              <a:rPr lang="en-US" altLang="zh-CN" dirty="0"/>
            </a:br>
            <a:r>
              <a:rPr lang="en-US" altLang="zh-CN" sz="1800" b="0" i="0" u="none" strike="noStrike" baseline="30000" dirty="0">
                <a:solidFill>
                  <a:srgbClr val="000000"/>
                </a:solidFill>
                <a:effectLst/>
                <a:latin typeface="Microsoft YaHei" panose="020B0503020204020204" pitchFamily="34" charset="-122"/>
                <a:ea typeface="Microsoft YaHei" panose="020B0503020204020204" pitchFamily="34" charset="-122"/>
              </a:rPr>
              <a:t>1</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Tencent </a:t>
            </a:r>
            <a:r>
              <a:rPr lang="en-US" altLang="zh-CN" sz="1800" b="0" i="0" u="none" strike="noStrike" dirty="0" err="1">
                <a:solidFill>
                  <a:srgbClr val="000000"/>
                </a:solidFill>
                <a:effectLst/>
                <a:latin typeface="Microsoft YaHei" panose="020B0503020204020204" pitchFamily="34" charset="-122"/>
                <a:ea typeface="Microsoft YaHei" panose="020B0503020204020204" pitchFamily="34" charset="-122"/>
              </a:rPr>
              <a:t>YouTu</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 Lab, </a:t>
            </a:r>
            <a:r>
              <a:rPr lang="en-US" altLang="zh-CN" sz="1800" b="0" i="0" u="none" strike="noStrike" baseline="30000" dirty="0">
                <a:solidFill>
                  <a:srgbClr val="000000"/>
                </a:solidFill>
                <a:effectLst/>
                <a:latin typeface="Microsoft YaHei" panose="020B0503020204020204" pitchFamily="34" charset="-122"/>
                <a:ea typeface="Microsoft YaHei" panose="020B0503020204020204" pitchFamily="34" charset="-122"/>
              </a:rPr>
              <a:t>2</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CATL</a:t>
            </a:r>
            <a:endParaRPr lang="en-US" altLang="zh-CN" b="0" dirty="0">
              <a:effectLst/>
              <a:latin typeface="Microsoft YaHei" panose="020B0503020204020204" pitchFamily="34" charset="-122"/>
              <a:ea typeface="Microsoft YaHei" panose="020B0503020204020204" pitchFamily="34" charset="-122"/>
            </a:endParaRPr>
          </a:p>
          <a:p>
            <a:br>
              <a:rPr lang="en-US" altLang="zh-CN" b="0" dirty="0">
                <a:effectLst/>
              </a:rPr>
            </a:br>
            <a:endParaRPr lang="en-US" altLang="zh-CN" sz="1700" dirty="0"/>
          </a:p>
          <a:p>
            <a:r>
              <a:rPr lang="en-US" altLang="zh-CN" b="1" dirty="0">
                <a:solidFill>
                  <a:srgbClr val="FF9900"/>
                </a:solidFill>
              </a:rPr>
              <a:t>Nov. 28—</a:t>
            </a:r>
            <a:r>
              <a:rPr lang="zh-CN" altLang="en-US" b="1" dirty="0">
                <a:solidFill>
                  <a:srgbClr val="FF9900"/>
                </a:solidFill>
              </a:rPr>
              <a:t> </a:t>
            </a:r>
            <a:r>
              <a:rPr lang="en-US" altLang="zh-CN" b="1" dirty="0">
                <a:solidFill>
                  <a:srgbClr val="FF9900"/>
                </a:solidFill>
              </a:rPr>
              <a:t>Dec.</a:t>
            </a:r>
            <a:r>
              <a:rPr lang="zh-CN" altLang="en-US" b="1" dirty="0">
                <a:solidFill>
                  <a:srgbClr val="FF9900"/>
                </a:solidFill>
              </a:rPr>
              <a:t> </a:t>
            </a:r>
            <a:r>
              <a:rPr lang="en-US" altLang="zh-CN" b="1" dirty="0">
                <a:solidFill>
                  <a:srgbClr val="FF9900"/>
                </a:solidFill>
              </a:rPr>
              <a:t>9, 2022 </a:t>
            </a:r>
          </a:p>
          <a:p>
            <a:endParaRPr lang="en-US" altLang="zh-CN" b="1" dirty="0">
              <a:solidFill>
                <a:srgbClr val="FF9900"/>
              </a:solidFill>
            </a:endParaRPr>
          </a:p>
          <a:p>
            <a:endParaRPr lang="en-US" altLang="zh-CN" sz="1700" dirty="0"/>
          </a:p>
          <a:p>
            <a:endParaRPr lang="zh-CN" altLang="en-US" sz="1700" dirty="0"/>
          </a:p>
        </p:txBody>
      </p:sp>
      <p:pic>
        <p:nvPicPr>
          <p:cNvPr id="4" name="图片 3" descr="文字图案&#10;&#10;描述已自动生成">
            <a:extLst>
              <a:ext uri="{FF2B5EF4-FFF2-40B4-BE49-F238E27FC236}">
                <a16:creationId xmlns:a16="http://schemas.microsoft.com/office/drawing/2014/main" id="{79B1F783-0C27-7E35-BFF6-B8395AC0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0"/>
            <a:ext cx="900100" cy="900100"/>
          </a:xfrm>
          <a:prstGeom prst="rect">
            <a:avLst/>
          </a:prstGeom>
        </p:spPr>
      </p:pic>
    </p:spTree>
    <p:extLst>
      <p:ext uri="{BB962C8B-B14F-4D97-AF65-F5344CB8AC3E}">
        <p14:creationId xmlns:p14="http://schemas.microsoft.com/office/powerpoint/2010/main" val="2909550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10</a:t>
            </a:fld>
            <a:endParaRPr lang="zh-CN" altLang="en-US" dirty="0"/>
          </a:p>
        </p:txBody>
      </p:sp>
      <p:sp>
        <p:nvSpPr>
          <p:cNvPr id="3" name="标题 2"/>
          <p:cNvSpPr>
            <a:spLocks noGrp="1"/>
          </p:cNvSpPr>
          <p:nvPr>
            <p:ph type="title"/>
          </p:nvPr>
        </p:nvSpPr>
        <p:spPr/>
        <p:txBody>
          <a:bodyPr/>
          <a:lstStyle/>
          <a:p>
            <a:r>
              <a:rPr lang="en-US" altLang="zh-CN" b="0" dirty="0"/>
              <a:t>Experiments</a:t>
            </a:r>
            <a:endParaRPr lang="zh-CN" altLang="en-US" dirty="0"/>
          </a:p>
        </p:txBody>
      </p:sp>
      <p:sp>
        <p:nvSpPr>
          <p:cNvPr id="6" name="内容占位符 5"/>
          <p:cNvSpPr>
            <a:spLocks noGrp="1"/>
          </p:cNvSpPr>
          <p:nvPr>
            <p:ph idx="1"/>
          </p:nvPr>
        </p:nvSpPr>
        <p:spPr>
          <a:xfrm>
            <a:off x="467544" y="1400019"/>
            <a:ext cx="8388114" cy="4662533"/>
          </a:xfrm>
        </p:spPr>
        <p:txBody>
          <a:bodyPr/>
          <a:lstStyle/>
          <a:p>
            <a:pPr marL="0" indent="0">
              <a:buNone/>
            </a:pPr>
            <a:r>
              <a:rPr lang="en-US" altLang="zh-CN" sz="1200" dirty="0"/>
              <a:t>Table 1: Comparisons with SOTA FSOD</a:t>
            </a:r>
            <a:r>
              <a:rPr lang="zh-CN" altLang="en-US" sz="1200" dirty="0"/>
              <a:t> </a:t>
            </a:r>
            <a:r>
              <a:rPr lang="en-US" altLang="zh-CN" sz="1200" dirty="0"/>
              <a:t>methods on</a:t>
            </a:r>
            <a:r>
              <a:rPr lang="zh-CN" altLang="en-US" sz="1200" dirty="0"/>
              <a:t> </a:t>
            </a:r>
            <a:r>
              <a:rPr lang="en-US" altLang="zh-CN" sz="1200" dirty="0"/>
              <a:t>PASCAL-VOC.</a:t>
            </a:r>
            <a:r>
              <a:rPr lang="zh-CN" altLang="en-US" sz="1200" dirty="0"/>
              <a:t>            </a:t>
            </a:r>
            <a:r>
              <a:rPr lang="en-US" altLang="zh-CN" sz="1200" dirty="0"/>
              <a:t>Table 2: Comparisons on</a:t>
            </a:r>
            <a:r>
              <a:rPr lang="zh-CN" altLang="en-US" sz="1200" dirty="0"/>
              <a:t> </a:t>
            </a:r>
            <a:r>
              <a:rPr lang="en-US" altLang="zh-CN" sz="1200" dirty="0"/>
              <a:t>MS-COCO</a:t>
            </a:r>
            <a:endParaRPr lang="zh-CN" altLang="en-US"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r>
              <a:rPr lang="en-US" altLang="zh-CN" sz="1200" dirty="0"/>
              <a:t>Table 3: Comparisons with SOTA </a:t>
            </a:r>
            <a:r>
              <a:rPr lang="en-US" altLang="zh-CN" sz="1200" dirty="0" err="1"/>
              <a:t>gFSOD</a:t>
            </a:r>
            <a:r>
              <a:rPr lang="zh-CN" altLang="en-US" sz="1200" dirty="0"/>
              <a:t> </a:t>
            </a:r>
            <a:r>
              <a:rPr lang="en-US" altLang="zh-CN" sz="1200" dirty="0"/>
              <a:t>methods on</a:t>
            </a:r>
            <a:r>
              <a:rPr lang="zh-CN" altLang="en-US" sz="1200" dirty="0"/>
              <a:t> </a:t>
            </a:r>
            <a:r>
              <a:rPr lang="en-US" altLang="zh-CN" sz="1200" dirty="0"/>
              <a:t>PASCAL-VOC.</a:t>
            </a:r>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r>
              <a:rPr lang="zh-CN" altLang="en-US" sz="1200" dirty="0"/>
              <a:t>                            </a:t>
            </a:r>
            <a:endParaRPr lang="en-US" altLang="zh-CN" sz="1200" dirty="0"/>
          </a:p>
          <a:p>
            <a:pPr marL="0" indent="0">
              <a:buNone/>
            </a:pPr>
            <a:r>
              <a:rPr lang="en-US" altLang="zh-CN" sz="1200" dirty="0"/>
              <a:t>Table 4: Comparisons with SOTA </a:t>
            </a:r>
            <a:r>
              <a:rPr lang="en-US" altLang="zh-CN" sz="1200" dirty="0" err="1"/>
              <a:t>gFSOD</a:t>
            </a:r>
            <a:r>
              <a:rPr lang="zh-CN" altLang="en-US" sz="1200" dirty="0"/>
              <a:t> </a:t>
            </a:r>
            <a:r>
              <a:rPr lang="en-US" altLang="zh-CN" sz="1200" dirty="0"/>
              <a:t>methods on</a:t>
            </a:r>
            <a:r>
              <a:rPr lang="zh-CN" altLang="en-US" sz="1200" dirty="0"/>
              <a:t> </a:t>
            </a:r>
            <a:r>
              <a:rPr lang="en-US" altLang="zh-CN" sz="1200" dirty="0"/>
              <a:t>MS-COCO.</a:t>
            </a:r>
            <a:endParaRPr lang="zh-CN" altLang="en-US" sz="1200" dirty="0"/>
          </a:p>
          <a:p>
            <a:pPr marL="0" indent="0">
              <a:buNone/>
            </a:pPr>
            <a:endParaRPr lang="zh-CN" altLang="en-US" sz="1200" dirty="0"/>
          </a:p>
        </p:txBody>
      </p:sp>
      <p:sp>
        <p:nvSpPr>
          <p:cNvPr id="4" name="矩形 3"/>
          <p:cNvSpPr/>
          <p:nvPr/>
        </p:nvSpPr>
        <p:spPr>
          <a:xfrm>
            <a:off x="143508" y="853552"/>
            <a:ext cx="6662914" cy="523220"/>
          </a:xfrm>
          <a:prstGeom prst="rect">
            <a:avLst/>
          </a:prstGeom>
        </p:spPr>
        <p:txBody>
          <a:bodyPr wrap="non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Comparisons with state-of-the-arts </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2B4FBE2-BB35-6768-D2A8-FD0F32ADBE1A}"/>
              </a:ext>
            </a:extLst>
          </p:cNvPr>
          <p:cNvPicPr>
            <a:picLocks noChangeAspect="1"/>
          </p:cNvPicPr>
          <p:nvPr/>
        </p:nvPicPr>
        <p:blipFill rotWithShape="1">
          <a:blip r:embed="rId3"/>
          <a:srcRect t="20046"/>
          <a:stretch/>
        </p:blipFill>
        <p:spPr>
          <a:xfrm>
            <a:off x="5666458" y="1679156"/>
            <a:ext cx="3129592" cy="1953111"/>
          </a:xfrm>
          <a:prstGeom prst="rect">
            <a:avLst/>
          </a:prstGeom>
        </p:spPr>
      </p:pic>
      <p:pic>
        <p:nvPicPr>
          <p:cNvPr id="8" name="图片 7">
            <a:extLst>
              <a:ext uri="{FF2B5EF4-FFF2-40B4-BE49-F238E27FC236}">
                <a16:creationId xmlns:a16="http://schemas.microsoft.com/office/drawing/2014/main" id="{78C461FF-2412-4551-066F-24D0CF7BC699}"/>
              </a:ext>
            </a:extLst>
          </p:cNvPr>
          <p:cNvPicPr>
            <a:picLocks noChangeAspect="1"/>
          </p:cNvPicPr>
          <p:nvPr/>
        </p:nvPicPr>
        <p:blipFill>
          <a:blip r:embed="rId4"/>
          <a:stretch>
            <a:fillRect/>
          </a:stretch>
        </p:blipFill>
        <p:spPr>
          <a:xfrm>
            <a:off x="309190" y="1666134"/>
            <a:ext cx="5198914" cy="1952925"/>
          </a:xfrm>
          <a:prstGeom prst="rect">
            <a:avLst/>
          </a:prstGeom>
        </p:spPr>
      </p:pic>
      <p:sp>
        <p:nvSpPr>
          <p:cNvPr id="9" name="矩形 8">
            <a:extLst>
              <a:ext uri="{FF2B5EF4-FFF2-40B4-BE49-F238E27FC236}">
                <a16:creationId xmlns:a16="http://schemas.microsoft.com/office/drawing/2014/main" id="{C6E533D6-3951-3231-F3D9-9AFD4416412E}"/>
              </a:ext>
            </a:extLst>
          </p:cNvPr>
          <p:cNvSpPr/>
          <p:nvPr/>
        </p:nvSpPr>
        <p:spPr bwMode="auto">
          <a:xfrm>
            <a:off x="347950" y="3465455"/>
            <a:ext cx="5150127" cy="130808"/>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5" name="矩形 14">
            <a:extLst>
              <a:ext uri="{FF2B5EF4-FFF2-40B4-BE49-F238E27FC236}">
                <a16:creationId xmlns:a16="http://schemas.microsoft.com/office/drawing/2014/main" id="{3C5AC4F5-B4D3-47E5-7152-6D8F5CBD9F77}"/>
              </a:ext>
            </a:extLst>
          </p:cNvPr>
          <p:cNvSpPr/>
          <p:nvPr/>
        </p:nvSpPr>
        <p:spPr bwMode="auto">
          <a:xfrm>
            <a:off x="5724128" y="3452247"/>
            <a:ext cx="3049099" cy="153604"/>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pic>
        <p:nvPicPr>
          <p:cNvPr id="17" name="图片 16">
            <a:extLst>
              <a:ext uri="{FF2B5EF4-FFF2-40B4-BE49-F238E27FC236}">
                <a16:creationId xmlns:a16="http://schemas.microsoft.com/office/drawing/2014/main" id="{8A807C2D-B30E-5580-986B-C5F1CBC2C5AF}"/>
              </a:ext>
            </a:extLst>
          </p:cNvPr>
          <p:cNvPicPr>
            <a:picLocks noChangeAspect="1"/>
          </p:cNvPicPr>
          <p:nvPr/>
        </p:nvPicPr>
        <p:blipFill>
          <a:blip r:embed="rId5"/>
          <a:stretch>
            <a:fillRect/>
          </a:stretch>
        </p:blipFill>
        <p:spPr>
          <a:xfrm>
            <a:off x="374257" y="5399708"/>
            <a:ext cx="5133847" cy="824847"/>
          </a:xfrm>
          <a:prstGeom prst="rect">
            <a:avLst/>
          </a:prstGeom>
        </p:spPr>
      </p:pic>
      <p:pic>
        <p:nvPicPr>
          <p:cNvPr id="18" name="图片 17">
            <a:extLst>
              <a:ext uri="{FF2B5EF4-FFF2-40B4-BE49-F238E27FC236}">
                <a16:creationId xmlns:a16="http://schemas.microsoft.com/office/drawing/2014/main" id="{92D3EB5F-4DFC-1486-96AB-A9CAD01A48A2}"/>
              </a:ext>
            </a:extLst>
          </p:cNvPr>
          <p:cNvPicPr>
            <a:picLocks noChangeAspect="1"/>
          </p:cNvPicPr>
          <p:nvPr/>
        </p:nvPicPr>
        <p:blipFill>
          <a:blip r:embed="rId6"/>
          <a:stretch>
            <a:fillRect/>
          </a:stretch>
        </p:blipFill>
        <p:spPr>
          <a:xfrm>
            <a:off x="347950" y="4280339"/>
            <a:ext cx="5150127" cy="647067"/>
          </a:xfrm>
          <a:prstGeom prst="rect">
            <a:avLst/>
          </a:prstGeom>
        </p:spPr>
      </p:pic>
      <p:pic>
        <p:nvPicPr>
          <p:cNvPr id="21" name="图片 20">
            <a:extLst>
              <a:ext uri="{FF2B5EF4-FFF2-40B4-BE49-F238E27FC236}">
                <a16:creationId xmlns:a16="http://schemas.microsoft.com/office/drawing/2014/main" id="{4C12D673-D219-53AE-1EA6-2F5E3D9D18AD}"/>
              </a:ext>
            </a:extLst>
          </p:cNvPr>
          <p:cNvPicPr>
            <a:picLocks noChangeAspect="1"/>
          </p:cNvPicPr>
          <p:nvPr/>
        </p:nvPicPr>
        <p:blipFill>
          <a:blip r:embed="rId7"/>
          <a:stretch>
            <a:fillRect/>
          </a:stretch>
        </p:blipFill>
        <p:spPr>
          <a:xfrm>
            <a:off x="302538" y="4028311"/>
            <a:ext cx="5195539" cy="292332"/>
          </a:xfrm>
          <a:prstGeom prst="rect">
            <a:avLst/>
          </a:prstGeom>
        </p:spPr>
      </p:pic>
      <p:sp>
        <p:nvSpPr>
          <p:cNvPr id="22" name="矩形 21">
            <a:extLst>
              <a:ext uri="{FF2B5EF4-FFF2-40B4-BE49-F238E27FC236}">
                <a16:creationId xmlns:a16="http://schemas.microsoft.com/office/drawing/2014/main" id="{4FE8E65C-F739-3369-3097-2E360767F02C}"/>
              </a:ext>
            </a:extLst>
          </p:cNvPr>
          <p:cNvSpPr/>
          <p:nvPr/>
        </p:nvSpPr>
        <p:spPr bwMode="auto">
          <a:xfrm>
            <a:off x="359532" y="4748391"/>
            <a:ext cx="5123820" cy="156773"/>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矩形 22">
            <a:extLst>
              <a:ext uri="{FF2B5EF4-FFF2-40B4-BE49-F238E27FC236}">
                <a16:creationId xmlns:a16="http://schemas.microsoft.com/office/drawing/2014/main" id="{527F53F3-73B6-8A8A-38D9-A067CEFDBBEA}"/>
              </a:ext>
            </a:extLst>
          </p:cNvPr>
          <p:cNvSpPr/>
          <p:nvPr/>
        </p:nvSpPr>
        <p:spPr bwMode="auto">
          <a:xfrm>
            <a:off x="379270" y="6080539"/>
            <a:ext cx="5123820" cy="156773"/>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文本框 23">
            <a:extLst>
              <a:ext uri="{FF2B5EF4-FFF2-40B4-BE49-F238E27FC236}">
                <a16:creationId xmlns:a16="http://schemas.microsoft.com/office/drawing/2014/main" id="{4B1D6723-6B9A-7B2A-3387-FF616DE3C49B}"/>
              </a:ext>
            </a:extLst>
          </p:cNvPr>
          <p:cNvSpPr txBox="1"/>
          <p:nvPr/>
        </p:nvSpPr>
        <p:spPr>
          <a:xfrm>
            <a:off x="5543489" y="4282060"/>
            <a:ext cx="3600511" cy="1631216"/>
          </a:xfrm>
          <a:prstGeom prst="rect">
            <a:avLst/>
          </a:prstGeom>
          <a:noFill/>
        </p:spPr>
        <p:txBody>
          <a:bodyPr wrap="square" rtlCol="0">
            <a:spAutoFit/>
          </a:bodyPr>
          <a:lstStyle/>
          <a:p>
            <a:r>
              <a:rPr kumimoji="1" lang="en-US" altLang="zh-CN" sz="1600" b="1" i="1" dirty="0" err="1">
                <a:latin typeface="Microsoft YaHei" panose="020B0503020204020204" pitchFamily="34" charset="-122"/>
                <a:ea typeface="Microsoft YaHei" panose="020B0503020204020204" pitchFamily="34" charset="-122"/>
              </a:rPr>
              <a:t>gFSOD</a:t>
            </a:r>
            <a:r>
              <a:rPr kumimoji="1" lang="en-US" altLang="zh-CN" sz="1600" b="1" i="1" dirty="0">
                <a:latin typeface="Microsoft YaHei" panose="020B0503020204020204" pitchFamily="34" charset="-122"/>
                <a:ea typeface="Microsoft YaHei" panose="020B0503020204020204" pitchFamily="34" charset="-122"/>
              </a:rPr>
              <a:t>:</a:t>
            </a:r>
            <a:r>
              <a:rPr kumimoji="1" lang="zh-CN" altLang="en-US" sz="1600" b="1" i="1" dirty="0">
                <a:latin typeface="Microsoft YaHei" panose="020B0503020204020204" pitchFamily="34" charset="-122"/>
                <a:ea typeface="Microsoft YaHei" panose="020B0503020204020204" pitchFamily="34" charset="-122"/>
              </a:rPr>
              <a:t> </a:t>
            </a:r>
            <a:endParaRPr kumimoji="1" lang="en-US" altLang="zh-CN" sz="1600" b="1" i="1"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Our</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method</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significantly</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outperforms the SOTA</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by a large margin;</a:t>
            </a:r>
          </a:p>
          <a:p>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600" b="1" i="1" dirty="0">
                <a:latin typeface="Microsoft YaHei" panose="020B0503020204020204" pitchFamily="34" charset="-122"/>
                <a:ea typeface="Microsoft YaHei" panose="020B0503020204020204" pitchFamily="34" charset="-122"/>
              </a:rPr>
              <a:t>FSOD:</a:t>
            </a:r>
          </a:p>
          <a:p>
            <a:r>
              <a:rPr kumimoji="1" lang="en-US" altLang="zh-CN" sz="1400" dirty="0">
                <a:latin typeface="Microsoft YaHei" panose="020B0503020204020204" pitchFamily="34" charset="-122"/>
                <a:ea typeface="Microsoft YaHei" panose="020B0503020204020204" pitchFamily="34" charset="-122"/>
              </a:rPr>
              <a:t>Ours method</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is also better than the SOTA</a:t>
            </a:r>
            <a:r>
              <a:rPr kumimoji="1" lang="zh-CN" altLang="en-US" sz="1400" dirty="0">
                <a:latin typeface="Microsoft YaHei" panose="020B0503020204020204" pitchFamily="34" charset="-122"/>
                <a:ea typeface="Microsoft YaHei" panose="020B0503020204020204" pitchFamily="34" charset="-122"/>
              </a:rPr>
              <a:t> </a:t>
            </a:r>
            <a:r>
              <a:rPr kumimoji="1" lang="en-US" altLang="zh-CN" sz="1400" dirty="0">
                <a:latin typeface="Microsoft YaHei" panose="020B0503020204020204" pitchFamily="34" charset="-122"/>
                <a:ea typeface="Microsoft YaHei" panose="020B0503020204020204" pitchFamily="34" charset="-122"/>
              </a:rPr>
              <a:t>under most cases.</a:t>
            </a:r>
          </a:p>
        </p:txBody>
      </p:sp>
    </p:spTree>
    <p:extLst>
      <p:ext uri="{BB962C8B-B14F-4D97-AF65-F5344CB8AC3E}">
        <p14:creationId xmlns:p14="http://schemas.microsoft.com/office/powerpoint/2010/main" val="194941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11</a:t>
            </a:fld>
            <a:endParaRPr lang="zh-CN" altLang="en-US" dirty="0"/>
          </a:p>
        </p:txBody>
      </p:sp>
      <p:sp>
        <p:nvSpPr>
          <p:cNvPr id="3" name="标题 2"/>
          <p:cNvSpPr>
            <a:spLocks noGrp="1"/>
          </p:cNvSpPr>
          <p:nvPr>
            <p:ph type="title"/>
          </p:nvPr>
        </p:nvSpPr>
        <p:spPr/>
        <p:txBody>
          <a:bodyPr/>
          <a:lstStyle/>
          <a:p>
            <a:r>
              <a:rPr lang="en-US" altLang="zh-CN" b="0" dirty="0"/>
              <a:t>Experiments</a:t>
            </a:r>
            <a:endParaRPr lang="zh-CN" altLang="en-US" dirty="0"/>
          </a:p>
        </p:txBody>
      </p:sp>
      <p:sp>
        <p:nvSpPr>
          <p:cNvPr id="6" name="内容占位符 5"/>
          <p:cNvSpPr>
            <a:spLocks noGrp="1"/>
          </p:cNvSpPr>
          <p:nvPr>
            <p:ph idx="1"/>
          </p:nvPr>
        </p:nvSpPr>
        <p:spPr>
          <a:xfrm>
            <a:off x="252790" y="1435122"/>
            <a:ext cx="6018650" cy="439740"/>
          </a:xfrm>
        </p:spPr>
        <p:txBody>
          <a:bodyPr/>
          <a:lstStyle/>
          <a:p>
            <a:pPr marL="0" indent="0" algn="ctr">
              <a:buNone/>
            </a:pPr>
            <a:r>
              <a:rPr lang="en-US" altLang="zh-CN" sz="1200" dirty="0"/>
              <a:t>Table 5: Comparisons with SOTA </a:t>
            </a:r>
            <a:r>
              <a:rPr lang="en-US" altLang="zh-CN" sz="1200" b="1" i="1" dirty="0"/>
              <a:t>FSIS</a:t>
            </a:r>
            <a:r>
              <a:rPr lang="zh-CN" altLang="en-US" sz="1200" dirty="0"/>
              <a:t> </a:t>
            </a:r>
            <a:r>
              <a:rPr lang="en-US" altLang="zh-CN" sz="1200" dirty="0"/>
              <a:t>methods on</a:t>
            </a:r>
            <a:r>
              <a:rPr lang="zh-CN" altLang="en-US" sz="1200" dirty="0"/>
              <a:t> </a:t>
            </a:r>
            <a:r>
              <a:rPr lang="en-US" altLang="zh-CN" sz="1200" dirty="0"/>
              <a:t>MS-COCO.</a:t>
            </a:r>
            <a:r>
              <a:rPr lang="zh-CN" altLang="en-US" sz="1200" dirty="0"/>
              <a:t>          </a:t>
            </a:r>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r>
              <a:rPr lang="zh-CN" altLang="en-US" sz="1200" dirty="0"/>
              <a:t>                            </a:t>
            </a:r>
            <a:endParaRPr lang="en-US" altLang="zh-CN" sz="1200" dirty="0"/>
          </a:p>
          <a:p>
            <a:pPr marL="0" indent="0">
              <a:buNone/>
            </a:pPr>
            <a:endParaRPr lang="zh-CN" altLang="en-US" sz="1200" dirty="0"/>
          </a:p>
        </p:txBody>
      </p:sp>
      <p:sp>
        <p:nvSpPr>
          <p:cNvPr id="4" name="矩形 3"/>
          <p:cNvSpPr/>
          <p:nvPr/>
        </p:nvSpPr>
        <p:spPr>
          <a:xfrm>
            <a:off x="143508" y="836712"/>
            <a:ext cx="6662914" cy="523220"/>
          </a:xfrm>
          <a:prstGeom prst="rect">
            <a:avLst/>
          </a:prstGeom>
        </p:spPr>
        <p:txBody>
          <a:bodyPr wrap="non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Comparisons with state-of-the-arts </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B1D6723-6B9A-7B2A-3387-FF616DE3C49B}"/>
              </a:ext>
            </a:extLst>
          </p:cNvPr>
          <p:cNvSpPr txBox="1"/>
          <p:nvPr/>
        </p:nvSpPr>
        <p:spPr>
          <a:xfrm>
            <a:off x="6264188" y="3124634"/>
            <a:ext cx="2898993" cy="830997"/>
          </a:xfrm>
          <a:prstGeom prst="rect">
            <a:avLst/>
          </a:prstGeom>
          <a:noFill/>
        </p:spPr>
        <p:txBody>
          <a:bodyPr wrap="square" rtlCol="0">
            <a:spAutoFit/>
          </a:bodyPr>
          <a:lstStyle/>
          <a:p>
            <a:r>
              <a:rPr kumimoji="1" lang="en-US" altLang="zh-CN" sz="1600" dirty="0">
                <a:latin typeface="Microsoft YaHei" panose="020B0503020204020204" pitchFamily="34" charset="-122"/>
                <a:ea typeface="Microsoft YaHei" panose="020B0503020204020204" pitchFamily="34" charset="-122"/>
              </a:rPr>
              <a:t>Our</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method </a:t>
            </a:r>
            <a:r>
              <a:rPr kumimoji="1" lang="en-US" altLang="zh-CN" sz="1600" b="1" dirty="0">
                <a:latin typeface="Microsoft YaHei" panose="020B0503020204020204" pitchFamily="34" charset="-122"/>
                <a:ea typeface="Microsoft YaHei" panose="020B0503020204020204" pitchFamily="34" charset="-122"/>
              </a:rPr>
              <a:t>outperforms</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the</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SOAT</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on MS-COCO in either </a:t>
            </a:r>
            <a:r>
              <a:rPr kumimoji="1" lang="en-US" altLang="zh-CN" sz="1600" i="1" dirty="0">
                <a:latin typeface="Microsoft YaHei" panose="020B0503020204020204" pitchFamily="34" charset="-122"/>
                <a:ea typeface="Microsoft YaHei" panose="020B0503020204020204" pitchFamily="34" charset="-122"/>
              </a:rPr>
              <a:t>FSIS</a:t>
            </a:r>
            <a:r>
              <a:rPr kumimoji="1" lang="en-US" altLang="zh-CN" sz="1600" dirty="0">
                <a:latin typeface="Microsoft YaHei" panose="020B0503020204020204" pitchFamily="34" charset="-122"/>
                <a:ea typeface="Microsoft YaHei" panose="020B0503020204020204" pitchFamily="34" charset="-122"/>
              </a:rPr>
              <a:t> or </a:t>
            </a:r>
            <a:r>
              <a:rPr kumimoji="1" lang="en-US" altLang="zh-CN" sz="1600" i="1" dirty="0" err="1">
                <a:latin typeface="Microsoft YaHei" panose="020B0503020204020204" pitchFamily="34" charset="-122"/>
                <a:ea typeface="Microsoft YaHei" panose="020B0503020204020204" pitchFamily="34" charset="-122"/>
              </a:rPr>
              <a:t>gFSIS</a:t>
            </a:r>
            <a:r>
              <a:rPr kumimoji="1" lang="en-US" altLang="zh-CN" sz="1600" dirty="0">
                <a:latin typeface="Microsoft YaHei" panose="020B0503020204020204" pitchFamily="34" charset="-122"/>
                <a:ea typeface="Microsoft YaHei" panose="020B0503020204020204" pitchFamily="34" charset="-122"/>
              </a:rPr>
              <a:t> setting.</a:t>
            </a:r>
            <a:r>
              <a:rPr kumimoji="1" lang="zh-CN" altLang="en-US" sz="1600" dirty="0">
                <a:latin typeface="Microsoft YaHei" panose="020B0503020204020204" pitchFamily="34" charset="-122"/>
                <a:ea typeface="Microsoft YaHei" panose="020B0503020204020204" pitchFamily="34" charset="-122"/>
              </a:rPr>
              <a:t> </a:t>
            </a:r>
            <a:endParaRPr kumimoji="1" lang="en-US" altLang="zh-CN" sz="16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1C0B304C-7DBD-0943-EF81-5508A9B05016}"/>
              </a:ext>
            </a:extLst>
          </p:cNvPr>
          <p:cNvPicPr>
            <a:picLocks noChangeAspect="1"/>
          </p:cNvPicPr>
          <p:nvPr/>
        </p:nvPicPr>
        <p:blipFill>
          <a:blip r:embed="rId3"/>
          <a:stretch>
            <a:fillRect/>
          </a:stretch>
        </p:blipFill>
        <p:spPr>
          <a:xfrm>
            <a:off x="252790" y="1670934"/>
            <a:ext cx="6018651" cy="1564387"/>
          </a:xfrm>
          <a:prstGeom prst="rect">
            <a:avLst/>
          </a:prstGeom>
        </p:spPr>
      </p:pic>
      <p:pic>
        <p:nvPicPr>
          <p:cNvPr id="11" name="图片 10">
            <a:extLst>
              <a:ext uri="{FF2B5EF4-FFF2-40B4-BE49-F238E27FC236}">
                <a16:creationId xmlns:a16="http://schemas.microsoft.com/office/drawing/2014/main" id="{801A94A7-A215-655B-670B-DF119B4F1758}"/>
              </a:ext>
            </a:extLst>
          </p:cNvPr>
          <p:cNvPicPr>
            <a:picLocks noChangeAspect="1"/>
          </p:cNvPicPr>
          <p:nvPr/>
        </p:nvPicPr>
        <p:blipFill>
          <a:blip r:embed="rId4"/>
          <a:stretch>
            <a:fillRect/>
          </a:stretch>
        </p:blipFill>
        <p:spPr>
          <a:xfrm>
            <a:off x="251520" y="3484725"/>
            <a:ext cx="6006194" cy="2644575"/>
          </a:xfrm>
          <a:prstGeom prst="rect">
            <a:avLst/>
          </a:prstGeom>
        </p:spPr>
      </p:pic>
      <p:sp>
        <p:nvSpPr>
          <p:cNvPr id="12" name="矩形 11">
            <a:extLst>
              <a:ext uri="{FF2B5EF4-FFF2-40B4-BE49-F238E27FC236}">
                <a16:creationId xmlns:a16="http://schemas.microsoft.com/office/drawing/2014/main" id="{B292396F-EA55-5432-64C4-959A9F9DEFCF}"/>
              </a:ext>
            </a:extLst>
          </p:cNvPr>
          <p:cNvSpPr/>
          <p:nvPr/>
        </p:nvSpPr>
        <p:spPr bwMode="auto">
          <a:xfrm>
            <a:off x="287524" y="2451860"/>
            <a:ext cx="5905926" cy="13538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3" name="矩形 12">
            <a:extLst>
              <a:ext uri="{FF2B5EF4-FFF2-40B4-BE49-F238E27FC236}">
                <a16:creationId xmlns:a16="http://schemas.microsoft.com/office/drawing/2014/main" id="{07B5917B-0DDD-30FA-633C-B7505C9E394E}"/>
              </a:ext>
            </a:extLst>
          </p:cNvPr>
          <p:cNvSpPr/>
          <p:nvPr/>
        </p:nvSpPr>
        <p:spPr bwMode="auto">
          <a:xfrm>
            <a:off x="262644" y="3056940"/>
            <a:ext cx="5905926" cy="13538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文本框 15">
            <a:extLst>
              <a:ext uri="{FF2B5EF4-FFF2-40B4-BE49-F238E27FC236}">
                <a16:creationId xmlns:a16="http://schemas.microsoft.com/office/drawing/2014/main" id="{2CCDB6DF-CB3F-12AD-ED48-B5B7DC917482}"/>
              </a:ext>
            </a:extLst>
          </p:cNvPr>
          <p:cNvSpPr txBox="1"/>
          <p:nvPr/>
        </p:nvSpPr>
        <p:spPr>
          <a:xfrm>
            <a:off x="559636" y="3246354"/>
            <a:ext cx="5311942" cy="276999"/>
          </a:xfrm>
          <a:prstGeom prst="rect">
            <a:avLst/>
          </a:prstGeom>
          <a:noFill/>
        </p:spPr>
        <p:txBody>
          <a:bodyPr wrap="square">
            <a:spAutoFit/>
          </a:bodyPr>
          <a:lstStyle/>
          <a:p>
            <a:pPr marL="0" indent="0" algn="ctr">
              <a:buNone/>
            </a:pPr>
            <a:r>
              <a:rPr kumimoji="1" lang="en-US" altLang="zh-CN" sz="1200" dirty="0">
                <a:latin typeface="微软雅黑" panose="020B0503020204020204" pitchFamily="34" charset="-122"/>
                <a:ea typeface="微软雅黑" panose="020B0503020204020204" pitchFamily="34" charset="-122"/>
                <a:cs typeface="Verdana" panose="020B0604030504040204" pitchFamily="34" charset="0"/>
              </a:rPr>
              <a:t>Table 6: Comparisons with SOTA </a:t>
            </a:r>
            <a:r>
              <a:rPr kumimoji="1" lang="en-US" altLang="zh-CN" sz="1200" b="1" i="1" dirty="0" err="1">
                <a:latin typeface="微软雅黑" panose="020B0503020204020204" pitchFamily="34" charset="-122"/>
                <a:ea typeface="微软雅黑" panose="020B0503020204020204" pitchFamily="34" charset="-122"/>
                <a:cs typeface="Verdana" panose="020B0604030504040204" pitchFamily="34" charset="0"/>
              </a:rPr>
              <a:t>gFSIS</a:t>
            </a:r>
            <a:r>
              <a:rPr kumimoji="1" lang="zh-CN" altLang="en-US" sz="1200" dirty="0">
                <a:latin typeface="微软雅黑" panose="020B0503020204020204" pitchFamily="34" charset="-122"/>
                <a:ea typeface="微软雅黑" panose="020B0503020204020204" pitchFamily="34" charset="-122"/>
                <a:cs typeface="Verdana" panose="020B0604030504040204" pitchFamily="34" charset="0"/>
              </a:rPr>
              <a:t> </a:t>
            </a:r>
            <a:r>
              <a:rPr kumimoji="1" lang="en-US" altLang="zh-CN" sz="1200" dirty="0">
                <a:latin typeface="微软雅黑" panose="020B0503020204020204" pitchFamily="34" charset="-122"/>
                <a:ea typeface="微软雅黑" panose="020B0503020204020204" pitchFamily="34" charset="-122"/>
                <a:cs typeface="Verdana" panose="020B0604030504040204" pitchFamily="34" charset="0"/>
              </a:rPr>
              <a:t>methods on</a:t>
            </a:r>
            <a:r>
              <a:rPr kumimoji="1" lang="zh-CN" altLang="en-US" sz="1200" dirty="0">
                <a:latin typeface="微软雅黑" panose="020B0503020204020204" pitchFamily="34" charset="-122"/>
                <a:ea typeface="微软雅黑" panose="020B0503020204020204" pitchFamily="34" charset="-122"/>
                <a:cs typeface="Verdana" panose="020B0604030504040204" pitchFamily="34" charset="0"/>
              </a:rPr>
              <a:t> </a:t>
            </a:r>
            <a:r>
              <a:rPr kumimoji="1" lang="en-US" altLang="zh-CN" sz="1200" dirty="0">
                <a:latin typeface="微软雅黑" panose="020B0503020204020204" pitchFamily="34" charset="-122"/>
                <a:ea typeface="微软雅黑" panose="020B0503020204020204" pitchFamily="34" charset="-122"/>
                <a:cs typeface="Verdana" panose="020B0604030504040204" pitchFamily="34" charset="0"/>
              </a:rPr>
              <a:t>MS-COCO.</a:t>
            </a:r>
            <a:r>
              <a:rPr kumimoji="1" lang="zh-CN" altLang="en-US" sz="1200" dirty="0">
                <a:latin typeface="微软雅黑" panose="020B0503020204020204" pitchFamily="34" charset="-122"/>
                <a:ea typeface="微软雅黑" panose="020B0503020204020204" pitchFamily="34" charset="-122"/>
                <a:cs typeface="Verdana" panose="020B0604030504040204" pitchFamily="34" charset="0"/>
              </a:rPr>
              <a:t>          </a:t>
            </a:r>
          </a:p>
        </p:txBody>
      </p:sp>
      <p:sp>
        <p:nvSpPr>
          <p:cNvPr id="19" name="矩形 18">
            <a:extLst>
              <a:ext uri="{FF2B5EF4-FFF2-40B4-BE49-F238E27FC236}">
                <a16:creationId xmlns:a16="http://schemas.microsoft.com/office/drawing/2014/main" id="{004DD4A2-3812-0455-4625-A77BC0964C16}"/>
              </a:ext>
            </a:extLst>
          </p:cNvPr>
          <p:cNvSpPr/>
          <p:nvPr/>
        </p:nvSpPr>
        <p:spPr bwMode="auto">
          <a:xfrm>
            <a:off x="688572" y="4491054"/>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矩形 19">
            <a:extLst>
              <a:ext uri="{FF2B5EF4-FFF2-40B4-BE49-F238E27FC236}">
                <a16:creationId xmlns:a16="http://schemas.microsoft.com/office/drawing/2014/main" id="{083A9B0C-2307-E777-7DB6-DDB780F6B726}"/>
              </a:ext>
            </a:extLst>
          </p:cNvPr>
          <p:cNvSpPr/>
          <p:nvPr/>
        </p:nvSpPr>
        <p:spPr bwMode="auto">
          <a:xfrm>
            <a:off x="686925" y="4740455"/>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 name="矩形 24">
            <a:extLst>
              <a:ext uri="{FF2B5EF4-FFF2-40B4-BE49-F238E27FC236}">
                <a16:creationId xmlns:a16="http://schemas.microsoft.com/office/drawing/2014/main" id="{D86D5C0D-B7E1-E1F5-0AB1-19B52CBF34BA}"/>
              </a:ext>
            </a:extLst>
          </p:cNvPr>
          <p:cNvSpPr/>
          <p:nvPr/>
        </p:nvSpPr>
        <p:spPr bwMode="auto">
          <a:xfrm>
            <a:off x="684838" y="4978826"/>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6" name="矩形 25">
            <a:extLst>
              <a:ext uri="{FF2B5EF4-FFF2-40B4-BE49-F238E27FC236}">
                <a16:creationId xmlns:a16="http://schemas.microsoft.com/office/drawing/2014/main" id="{26EAB728-EED3-F421-2F47-04B655902765}"/>
              </a:ext>
            </a:extLst>
          </p:cNvPr>
          <p:cNvSpPr/>
          <p:nvPr/>
        </p:nvSpPr>
        <p:spPr bwMode="auto">
          <a:xfrm>
            <a:off x="700714" y="5340649"/>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7" name="矩形 26">
            <a:extLst>
              <a:ext uri="{FF2B5EF4-FFF2-40B4-BE49-F238E27FC236}">
                <a16:creationId xmlns:a16="http://schemas.microsoft.com/office/drawing/2014/main" id="{F373F53C-B729-A9E4-5E0E-B186A5DAC895}"/>
              </a:ext>
            </a:extLst>
          </p:cNvPr>
          <p:cNvSpPr/>
          <p:nvPr/>
        </p:nvSpPr>
        <p:spPr bwMode="auto">
          <a:xfrm>
            <a:off x="715377" y="5716002"/>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矩形 27">
            <a:extLst>
              <a:ext uri="{FF2B5EF4-FFF2-40B4-BE49-F238E27FC236}">
                <a16:creationId xmlns:a16="http://schemas.microsoft.com/office/drawing/2014/main" id="{DA197789-897D-6C3D-E8A0-AF7D53722FF5}"/>
              </a:ext>
            </a:extLst>
          </p:cNvPr>
          <p:cNvSpPr/>
          <p:nvPr/>
        </p:nvSpPr>
        <p:spPr bwMode="auto">
          <a:xfrm>
            <a:off x="705868" y="5950098"/>
            <a:ext cx="5510067" cy="112419"/>
          </a:xfrm>
          <a:prstGeom prst="rect">
            <a:avLst/>
          </a:prstGeom>
          <a:solidFill>
            <a:schemeClr val="accent6">
              <a:lumMod val="20000"/>
              <a:lumOff val="80000"/>
              <a:alpha val="51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35154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12</a:t>
            </a:fld>
            <a:endParaRPr lang="zh-CN" altLang="en-US" dirty="0"/>
          </a:p>
        </p:txBody>
      </p:sp>
      <p:sp>
        <p:nvSpPr>
          <p:cNvPr id="3" name="标题 2"/>
          <p:cNvSpPr>
            <a:spLocks noGrp="1"/>
          </p:cNvSpPr>
          <p:nvPr>
            <p:ph type="title"/>
          </p:nvPr>
        </p:nvSpPr>
        <p:spPr/>
        <p:txBody>
          <a:bodyPr/>
          <a:lstStyle/>
          <a:p>
            <a:r>
              <a:rPr lang="en-US" altLang="zh-CN" b="0" dirty="0"/>
              <a:t>Experiments</a:t>
            </a:r>
            <a:endParaRPr lang="zh-CN" altLang="en-US" dirty="0"/>
          </a:p>
        </p:txBody>
      </p:sp>
      <p:sp>
        <p:nvSpPr>
          <p:cNvPr id="6" name="内容占位符 5"/>
          <p:cNvSpPr>
            <a:spLocks noGrp="1"/>
          </p:cNvSpPr>
          <p:nvPr>
            <p:ph idx="1"/>
          </p:nvPr>
        </p:nvSpPr>
        <p:spPr>
          <a:xfrm>
            <a:off x="757175" y="1448780"/>
            <a:ext cx="7770801" cy="439740"/>
          </a:xfrm>
        </p:spPr>
        <p:txBody>
          <a:bodyPr/>
          <a:lstStyle/>
          <a:p>
            <a:pPr marL="0" indent="0" algn="ctr">
              <a:buNone/>
            </a:pPr>
            <a:r>
              <a:rPr lang="en-US" altLang="zh-CN" sz="1200" dirty="0"/>
              <a:t>Table 7: The</a:t>
            </a:r>
            <a:r>
              <a:rPr lang="zh-CN" altLang="en-US" sz="1200" dirty="0"/>
              <a:t> </a:t>
            </a:r>
            <a:r>
              <a:rPr lang="en-US" altLang="zh-CN" sz="1200" dirty="0"/>
              <a:t>effects</a:t>
            </a:r>
            <a:r>
              <a:rPr lang="zh-CN" altLang="en-US" sz="1200" dirty="0"/>
              <a:t> </a:t>
            </a:r>
            <a:r>
              <a:rPr lang="en-US" altLang="zh-CN" sz="1200" dirty="0"/>
              <a:t>of</a:t>
            </a:r>
            <a:r>
              <a:rPr lang="zh-CN" altLang="en-US" sz="1200" dirty="0"/>
              <a:t> </a:t>
            </a:r>
            <a:r>
              <a:rPr lang="en-US" altLang="zh-CN" sz="1200" dirty="0"/>
              <a:t>DC</a:t>
            </a:r>
            <a:r>
              <a:rPr lang="zh-CN" altLang="en-US" sz="1200" dirty="0"/>
              <a:t> </a:t>
            </a:r>
            <a:r>
              <a:rPr lang="en-US" altLang="zh-CN" sz="1200" dirty="0"/>
              <a:t>and</a:t>
            </a:r>
            <a:r>
              <a:rPr lang="zh-CN" altLang="en-US" sz="1200" dirty="0"/>
              <a:t> </a:t>
            </a:r>
            <a:r>
              <a:rPr lang="en-US" altLang="zh-CN" sz="1200" dirty="0"/>
              <a:t>PCB</a:t>
            </a:r>
            <a:r>
              <a:rPr lang="zh-CN" altLang="en-US" sz="1200" dirty="0"/>
              <a:t> </a:t>
            </a:r>
            <a:r>
              <a:rPr lang="en-US" altLang="zh-CN" sz="1200" dirty="0"/>
              <a:t>for</a:t>
            </a:r>
            <a:r>
              <a:rPr lang="zh-CN" altLang="en-US" sz="1200" dirty="0"/>
              <a:t> </a:t>
            </a:r>
            <a:r>
              <a:rPr lang="en-US" altLang="zh-CN" sz="1200" b="1" i="1" dirty="0"/>
              <a:t>FSIS</a:t>
            </a:r>
            <a:r>
              <a:rPr lang="zh-CN" altLang="en-US" sz="1200" dirty="0"/>
              <a:t>  </a:t>
            </a:r>
            <a:r>
              <a:rPr lang="en-US" altLang="zh-CN" sz="1200" dirty="0"/>
              <a:t>performance</a:t>
            </a:r>
            <a:r>
              <a:rPr lang="zh-CN" altLang="en-US" sz="1200" dirty="0"/>
              <a:t> </a:t>
            </a:r>
            <a:r>
              <a:rPr lang="en-US" altLang="zh-CN" sz="1200" dirty="0"/>
              <a:t>on</a:t>
            </a:r>
            <a:r>
              <a:rPr lang="zh-CN" altLang="en-US" sz="1200" dirty="0"/>
              <a:t> </a:t>
            </a:r>
            <a:r>
              <a:rPr lang="en-US" altLang="zh-CN" sz="1200" dirty="0"/>
              <a:t>MS-COCO.</a:t>
            </a:r>
            <a:r>
              <a:rPr lang="zh-CN" altLang="en-US" sz="1200" dirty="0"/>
              <a:t>          </a:t>
            </a: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endParaRPr lang="en-US" altLang="zh-CN" sz="1200" dirty="0"/>
          </a:p>
          <a:p>
            <a:pPr marL="0" indent="0">
              <a:buNone/>
            </a:pPr>
            <a:r>
              <a:rPr lang="zh-CN" altLang="en-US" sz="1200" dirty="0"/>
              <a:t>                            </a:t>
            </a:r>
            <a:endParaRPr lang="en-US" altLang="zh-CN" sz="1200" dirty="0"/>
          </a:p>
          <a:p>
            <a:pPr marL="0" indent="0">
              <a:buNone/>
            </a:pPr>
            <a:endParaRPr lang="zh-CN" altLang="en-US" sz="1200" dirty="0"/>
          </a:p>
        </p:txBody>
      </p:sp>
      <p:sp>
        <p:nvSpPr>
          <p:cNvPr id="4" name="矩形 3"/>
          <p:cNvSpPr/>
          <p:nvPr/>
        </p:nvSpPr>
        <p:spPr>
          <a:xfrm>
            <a:off x="143508" y="836712"/>
            <a:ext cx="2840842" cy="523220"/>
          </a:xfrm>
          <a:prstGeom prst="rect">
            <a:avLst/>
          </a:prstGeom>
        </p:spPr>
        <p:txBody>
          <a:bodyPr wrap="non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Ablation</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study</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4B1D6723-6B9A-7B2A-3387-FF616DE3C49B}"/>
              </a:ext>
            </a:extLst>
          </p:cNvPr>
          <p:cNvSpPr txBox="1"/>
          <p:nvPr/>
        </p:nvSpPr>
        <p:spPr>
          <a:xfrm>
            <a:off x="215900" y="4475233"/>
            <a:ext cx="8820980" cy="2000548"/>
          </a:xfrm>
          <a:prstGeom prst="rect">
            <a:avLst/>
          </a:prstGeom>
          <a:noFill/>
        </p:spPr>
        <p:txBody>
          <a:bodyPr wrap="square" rtlCol="0">
            <a:spAutoFit/>
          </a:bodyPr>
          <a:lstStyle/>
          <a:p>
            <a:pPr algn="just"/>
            <a:r>
              <a:rPr kumimoji="1" lang="en-US" altLang="zh-CN" sz="1600" b="1" dirty="0">
                <a:latin typeface="Microsoft YaHei" panose="020B0503020204020204" pitchFamily="34" charset="-122"/>
                <a:ea typeface="Microsoft YaHei" panose="020B0503020204020204" pitchFamily="34" charset="-122"/>
              </a:rPr>
              <a:t>Effectiveness:</a:t>
            </a:r>
            <a:r>
              <a:rPr kumimoji="1" lang="zh-CN" altLang="en-US" sz="1600" b="1" dirty="0">
                <a:latin typeface="Microsoft YaHei" panose="020B0503020204020204" pitchFamily="34" charset="-122"/>
                <a:ea typeface="Microsoft YaHei" panose="020B0503020204020204" pitchFamily="34" charset="-122"/>
              </a:rPr>
              <a:t> </a:t>
            </a:r>
            <a:endParaRPr kumimoji="1" lang="en-US" altLang="zh-CN" sz="1600" b="1" dirty="0">
              <a:latin typeface="Microsoft YaHei" panose="020B0503020204020204" pitchFamily="34" charset="-122"/>
              <a:ea typeface="Microsoft YaHei" panose="020B0503020204020204" pitchFamily="34" charset="-122"/>
            </a:endParaRPr>
          </a:p>
          <a:p>
            <a:pPr algn="just"/>
            <a:r>
              <a:rPr kumimoji="1" lang="en-US" altLang="zh-CN" sz="1800" dirty="0">
                <a:latin typeface="Microsoft YaHei" panose="020B0503020204020204" pitchFamily="34" charset="-122"/>
                <a:ea typeface="Microsoft YaHei" panose="020B0503020204020204" pitchFamily="34" charset="-122"/>
              </a:rPr>
              <a:t>The</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decoupling classifier is effective not only on novel classes but also on base classes;</a:t>
            </a:r>
          </a:p>
          <a:p>
            <a:pPr algn="just"/>
            <a:endParaRPr kumimoji="1" lang="en-US" altLang="zh-CN" sz="2000" dirty="0">
              <a:latin typeface="Microsoft YaHei" panose="020B0503020204020204" pitchFamily="34" charset="-122"/>
              <a:ea typeface="Microsoft YaHei" panose="020B0503020204020204" pitchFamily="34" charset="-122"/>
            </a:endParaRPr>
          </a:p>
          <a:p>
            <a:pPr algn="just"/>
            <a:r>
              <a:rPr kumimoji="1" lang="en-US" altLang="zh-CN" sz="1600" b="1" dirty="0">
                <a:latin typeface="Microsoft YaHei" panose="020B0503020204020204" pitchFamily="34" charset="-122"/>
                <a:ea typeface="Microsoft YaHei" panose="020B0503020204020204" pitchFamily="34" charset="-122"/>
              </a:rPr>
              <a:t>Efficiency:</a:t>
            </a:r>
            <a:r>
              <a:rPr kumimoji="1" lang="zh-CN" altLang="en-US" sz="1600" b="1" dirty="0">
                <a:latin typeface="Microsoft YaHei" panose="020B0503020204020204" pitchFamily="34" charset="-122"/>
                <a:ea typeface="Microsoft YaHei" panose="020B0503020204020204" pitchFamily="34" charset="-122"/>
              </a:rPr>
              <a:t> </a:t>
            </a:r>
            <a:endParaRPr kumimoji="1" lang="en-US" altLang="zh-CN" sz="1600" b="1" dirty="0">
              <a:latin typeface="Microsoft YaHei" panose="020B0503020204020204" pitchFamily="34" charset="-122"/>
              <a:ea typeface="Microsoft YaHei" panose="020B0503020204020204" pitchFamily="34" charset="-122"/>
            </a:endParaRPr>
          </a:p>
          <a:p>
            <a:pPr algn="just"/>
            <a:r>
              <a:rPr kumimoji="1" lang="en-US" altLang="zh-CN" sz="1800" dirty="0">
                <a:solidFill>
                  <a:srgbClr val="000000"/>
                </a:solidFill>
                <a:latin typeface="Arial" panose="020B0604020202020204" pitchFamily="34" charset="0"/>
                <a:ea typeface="Microsoft YaHei" panose="020B0503020204020204" pitchFamily="34" charset="-122"/>
              </a:rPr>
              <a:t>T</a:t>
            </a:r>
            <a:r>
              <a:rPr lang="en-US" altLang="zh-CN" sz="1800" b="0" i="0" u="none" strike="noStrike" dirty="0">
                <a:solidFill>
                  <a:srgbClr val="000000"/>
                </a:solidFill>
                <a:effectLst/>
                <a:latin typeface="Arial" panose="020B0604020202020204" pitchFamily="34" charset="0"/>
              </a:rPr>
              <a:t>he decoupling classifier is more efficient because of no additional parameters or computation cost.</a:t>
            </a:r>
            <a:endParaRPr kumimoji="1" lang="en-US" altLang="zh-CN" sz="1600" b="1" dirty="0">
              <a:latin typeface="Microsoft YaHei" panose="020B0503020204020204" pitchFamily="34" charset="-122"/>
              <a:ea typeface="Microsoft YaHei" panose="020B0503020204020204" pitchFamily="34" charset="-122"/>
            </a:endParaRPr>
          </a:p>
        </p:txBody>
      </p:sp>
      <p:pic>
        <p:nvPicPr>
          <p:cNvPr id="10" name="图片 9" descr="表格&#10;&#10;描述已自动生成">
            <a:extLst>
              <a:ext uri="{FF2B5EF4-FFF2-40B4-BE49-F238E27FC236}">
                <a16:creationId xmlns:a16="http://schemas.microsoft.com/office/drawing/2014/main" id="{6E0B7309-51B4-689F-4884-E66F91130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700807"/>
            <a:ext cx="7772400" cy="2774426"/>
          </a:xfrm>
          <a:prstGeom prst="rect">
            <a:avLst/>
          </a:prstGeom>
        </p:spPr>
      </p:pic>
    </p:spTree>
    <p:extLst>
      <p:ext uri="{BB962C8B-B14F-4D97-AF65-F5344CB8AC3E}">
        <p14:creationId xmlns:p14="http://schemas.microsoft.com/office/powerpoint/2010/main" val="153375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13</a:t>
            </a:fld>
            <a:endParaRPr lang="zh-CN" altLang="en-US" dirty="0"/>
          </a:p>
        </p:txBody>
      </p:sp>
      <p:sp>
        <p:nvSpPr>
          <p:cNvPr id="3" name="标题 2"/>
          <p:cNvSpPr>
            <a:spLocks noGrp="1"/>
          </p:cNvSpPr>
          <p:nvPr>
            <p:ph type="title"/>
          </p:nvPr>
        </p:nvSpPr>
        <p:spPr/>
        <p:txBody>
          <a:bodyPr/>
          <a:lstStyle/>
          <a:p>
            <a:r>
              <a:rPr lang="en-US" altLang="zh-CN" dirty="0"/>
              <a:t>Discussion</a:t>
            </a:r>
            <a:endParaRPr lang="zh-CN" altLang="en-US" dirty="0"/>
          </a:p>
        </p:txBody>
      </p:sp>
      <p:sp>
        <p:nvSpPr>
          <p:cNvPr id="4" name="内容占位符 3"/>
          <p:cNvSpPr>
            <a:spLocks noGrp="1"/>
          </p:cNvSpPr>
          <p:nvPr>
            <p:ph idx="1"/>
          </p:nvPr>
        </p:nvSpPr>
        <p:spPr>
          <a:xfrm>
            <a:off x="145697" y="836712"/>
            <a:ext cx="7414635" cy="827573"/>
          </a:xfrm>
        </p:spPr>
        <p:txBody>
          <a:bodyPr/>
          <a:lstStyle/>
          <a:p>
            <a:pPr marL="0" indent="0">
              <a:buNone/>
            </a:pPr>
            <a:r>
              <a:rPr lang="en-US" altLang="zh-CN" sz="2800" b="1" dirty="0">
                <a:solidFill>
                  <a:srgbClr val="FF9900"/>
                </a:solidFill>
              </a:rPr>
              <a:t>Why does the</a:t>
            </a:r>
            <a:r>
              <a:rPr lang="zh-CN" altLang="en-US" sz="2800" b="1" dirty="0">
                <a:solidFill>
                  <a:srgbClr val="FF9900"/>
                </a:solidFill>
              </a:rPr>
              <a:t> </a:t>
            </a:r>
            <a:r>
              <a:rPr lang="en-US" altLang="zh-CN" sz="2800" b="1" dirty="0">
                <a:solidFill>
                  <a:srgbClr val="FF9900"/>
                </a:solidFill>
              </a:rPr>
              <a:t>DC</a:t>
            </a:r>
            <a:r>
              <a:rPr lang="zh-CN" altLang="en-US" sz="2800" b="1" dirty="0">
                <a:solidFill>
                  <a:srgbClr val="FF9900"/>
                </a:solidFill>
              </a:rPr>
              <a:t> </a:t>
            </a:r>
            <a:r>
              <a:rPr lang="en-US" altLang="zh-CN" sz="2800" b="1" dirty="0">
                <a:solidFill>
                  <a:srgbClr val="FF9900"/>
                </a:solidFill>
              </a:rPr>
              <a:t>work well?</a:t>
            </a:r>
          </a:p>
          <a:p>
            <a:pPr marL="0" indent="0">
              <a:buNone/>
            </a:pPr>
            <a:r>
              <a:rPr lang="zh-CN" altLang="en-US" sz="2400" dirty="0"/>
              <a:t> </a:t>
            </a:r>
            <a:r>
              <a:rPr lang="en-US" altLang="zh-CN" sz="2400" dirty="0"/>
              <a:t>Gradient optimization:</a:t>
            </a:r>
          </a:p>
          <a:p>
            <a:pPr marL="0" indent="0">
              <a:lnSpc>
                <a:spcPct val="250000"/>
              </a:lnSpc>
              <a:buNone/>
            </a:pPr>
            <a:r>
              <a:rPr lang="en-US" altLang="zh-CN" sz="2400" dirty="0">
                <a:solidFill>
                  <a:schemeClr val="bg1"/>
                </a:solidFill>
              </a:rPr>
              <a:t> </a:t>
            </a:r>
            <a:endParaRPr lang="en-US" altLang="zh-CN" sz="2000" dirty="0"/>
          </a:p>
          <a:p>
            <a:pPr marL="0" indent="0">
              <a:buNone/>
            </a:pPr>
            <a:r>
              <a:rPr lang="en-US" altLang="zh-CN" sz="2000" dirty="0"/>
              <a:t>    </a:t>
            </a:r>
            <a:endParaRPr lang="en-US" altLang="zh-CN" sz="2400" dirty="0"/>
          </a:p>
        </p:txBody>
      </p:sp>
      <p:pic>
        <p:nvPicPr>
          <p:cNvPr id="6" name="图片 5" descr="图表, 折线图, 直方图&#10;&#10;描述已自动生成">
            <a:extLst>
              <a:ext uri="{FF2B5EF4-FFF2-40B4-BE49-F238E27FC236}">
                <a16:creationId xmlns:a16="http://schemas.microsoft.com/office/drawing/2014/main" id="{548C6546-9195-7D03-19E5-A44E94898C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04" y="2060848"/>
            <a:ext cx="5832648" cy="2594671"/>
          </a:xfrm>
          <a:prstGeom prst="rect">
            <a:avLst/>
          </a:prstGeom>
        </p:spPr>
      </p:pic>
      <p:sp>
        <p:nvSpPr>
          <p:cNvPr id="8" name="文本框 7">
            <a:extLst>
              <a:ext uri="{FF2B5EF4-FFF2-40B4-BE49-F238E27FC236}">
                <a16:creationId xmlns:a16="http://schemas.microsoft.com/office/drawing/2014/main" id="{25A77CDE-04B3-A11E-BDC2-3C9E1D0C2FAF}"/>
              </a:ext>
            </a:extLst>
          </p:cNvPr>
          <p:cNvSpPr txBox="1"/>
          <p:nvPr/>
        </p:nvSpPr>
        <p:spPr>
          <a:xfrm>
            <a:off x="791580" y="5052082"/>
            <a:ext cx="7740860" cy="1077218"/>
          </a:xfrm>
          <a:prstGeom prst="rect">
            <a:avLst/>
          </a:prstGeom>
          <a:noFill/>
        </p:spPr>
        <p:txBody>
          <a:bodyPr wrap="square">
            <a:spAutoFit/>
          </a:bodyPr>
          <a:lstStyle/>
          <a:p>
            <a:r>
              <a:rPr lang="en-US" altLang="zh-CN" sz="1600" b="1" dirty="0">
                <a:latin typeface="Microsoft YaHei" panose="020B0503020204020204" pitchFamily="34" charset="-122"/>
                <a:ea typeface="Microsoft YaHei" panose="020B0503020204020204" pitchFamily="34" charset="-122"/>
              </a:rPr>
              <a:t>P</a:t>
            </a:r>
            <a:r>
              <a:rPr lang="zh-CN" altLang="en-US" sz="1600" b="1" dirty="0">
                <a:latin typeface="Microsoft YaHei" panose="020B0503020204020204" pitchFamily="34" charset="-122"/>
                <a:ea typeface="Microsoft YaHei" panose="020B0503020204020204" pitchFamily="34" charset="-122"/>
              </a:rPr>
              <a:t>ositive hea</a:t>
            </a:r>
            <a:r>
              <a:rPr lang="en-US" altLang="zh-CN" sz="1600" b="1" dirty="0">
                <a:latin typeface="Microsoft YaHei" panose="020B0503020204020204" pitchFamily="34" charset="-122"/>
                <a:ea typeface="Microsoft YaHei" panose="020B0503020204020204" pitchFamily="34" charset="-122"/>
              </a:rPr>
              <a:t>d</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the gradient is updated in each dimension of the class space. </a:t>
            </a:r>
            <a:endParaRPr lang="en-US" altLang="zh-CN" sz="1600" dirty="0">
              <a:latin typeface="Microsoft YaHei" panose="020B0503020204020204" pitchFamily="34" charset="-122"/>
              <a:ea typeface="Microsoft YaHei" panose="020B0503020204020204" pitchFamily="34" charset="-122"/>
            </a:endParaRPr>
          </a:p>
          <a:p>
            <a:endParaRPr lang="en-US" altLang="zh-CN" sz="1600" dirty="0">
              <a:latin typeface="Microsoft YaHei" panose="020B0503020204020204" pitchFamily="34" charset="-122"/>
              <a:ea typeface="Microsoft YaHei" panose="020B0503020204020204" pitchFamily="34" charset="-122"/>
            </a:endParaRPr>
          </a:p>
          <a:p>
            <a:r>
              <a:rPr lang="en-US" altLang="zh-CN" sz="1600" b="1" dirty="0">
                <a:latin typeface="Microsoft YaHei" panose="020B0503020204020204" pitchFamily="34" charset="-122"/>
                <a:ea typeface="Microsoft YaHei" panose="020B0503020204020204" pitchFamily="34" charset="-122"/>
              </a:rPr>
              <a:t>N</a:t>
            </a:r>
            <a:r>
              <a:rPr lang="zh-CN" altLang="en-US" sz="1600" b="1" dirty="0">
                <a:latin typeface="Microsoft YaHei" panose="020B0503020204020204" pitchFamily="34" charset="-122"/>
                <a:ea typeface="Microsoft YaHei" panose="020B0503020204020204" pitchFamily="34" charset="-122"/>
              </a:rPr>
              <a:t>egative head</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the gradient is limited in some special dimension because of </a:t>
            </a:r>
            <a:r>
              <a:rPr lang="en-US" altLang="zh-CN" sz="1600" dirty="0">
                <a:latin typeface="Microsoft YaHei" panose="020B0503020204020204" pitchFamily="34" charset="-122"/>
                <a:ea typeface="Microsoft YaHei" panose="020B0503020204020204" pitchFamily="34" charset="-122"/>
              </a:rPr>
              <a:t>the</a:t>
            </a:r>
            <a:r>
              <a:rPr lang="zh-CN" altLang="en-US" sz="1600" dirty="0">
                <a:latin typeface="Microsoft YaHei" panose="020B0503020204020204" pitchFamily="34" charset="-122"/>
                <a:ea typeface="Microsoft YaHei" panose="020B0503020204020204" pitchFamily="34" charset="-122"/>
              </a:rPr>
              <a:t> introduc</a:t>
            </a:r>
            <a:r>
              <a:rPr lang="en-US" altLang="zh-CN" sz="1600" dirty="0">
                <a:latin typeface="Microsoft YaHei" panose="020B0503020204020204" pitchFamily="34" charset="-122"/>
                <a:ea typeface="Microsoft YaHei" panose="020B0503020204020204" pitchFamily="34" charset="-122"/>
              </a:rPr>
              <a:t>ed</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and thus the biased classification may be alleviated.</a:t>
            </a:r>
          </a:p>
        </p:txBody>
      </p:sp>
      <p:pic>
        <p:nvPicPr>
          <p:cNvPr id="12" name="图片 11" descr="\documentclass{article}&#10;\usepackage{amsmath}&#10;\pagestyle{empty}&#10;\begin{document}&#10;&#10;$\frac{\partial \mathcal{L}_{\rm{CLS}}^{\rm{bg}}} {\partial {\theta_{cls}}} =\vec m (\vec{\bar p} - \vec y^{\rm{bg}}) \frac{\partial \vec x}{\theta_{cls}}$&#10;&#10;\end{document}" title="IguanaTex Bitmap Display">
            <a:extLst>
              <a:ext uri="{FF2B5EF4-FFF2-40B4-BE49-F238E27FC236}">
                <a16:creationId xmlns:a16="http://schemas.microsoft.com/office/drawing/2014/main" id="{055F8C67-EABA-5230-0A5F-63A7A99906F3}"/>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120172" y="4002681"/>
            <a:ext cx="2565400" cy="431800"/>
          </a:xfrm>
          <a:prstGeom prst="rect">
            <a:avLst/>
          </a:prstGeom>
        </p:spPr>
      </p:pic>
      <p:sp>
        <p:nvSpPr>
          <p:cNvPr id="18" name="圆角矩形 17">
            <a:extLst>
              <a:ext uri="{FF2B5EF4-FFF2-40B4-BE49-F238E27FC236}">
                <a16:creationId xmlns:a16="http://schemas.microsoft.com/office/drawing/2014/main" id="{4159795A-363A-E7A2-3D3E-F2039BEDB48E}"/>
              </a:ext>
            </a:extLst>
          </p:cNvPr>
          <p:cNvSpPr/>
          <p:nvPr/>
        </p:nvSpPr>
        <p:spPr bwMode="auto">
          <a:xfrm>
            <a:off x="5944125" y="2346919"/>
            <a:ext cx="3020363" cy="750560"/>
          </a:xfrm>
          <a:prstGeom prst="roundRect">
            <a:avLst/>
          </a:prstGeom>
          <a:noFill/>
          <a:ln w="31750" cap="flat" cmpd="sng" algn="ctr">
            <a:solidFill>
              <a:schemeClr val="accent6">
                <a:lumMod val="20000"/>
                <a:lumOff val="8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圆角矩形 19">
            <a:extLst>
              <a:ext uri="{FF2B5EF4-FFF2-40B4-BE49-F238E27FC236}">
                <a16:creationId xmlns:a16="http://schemas.microsoft.com/office/drawing/2014/main" id="{ACAEAC87-591A-958B-B7FB-6114E6A1ED7D}"/>
              </a:ext>
            </a:extLst>
          </p:cNvPr>
          <p:cNvSpPr/>
          <p:nvPr/>
        </p:nvSpPr>
        <p:spPr bwMode="auto">
          <a:xfrm>
            <a:off x="5944124" y="3841266"/>
            <a:ext cx="3020363" cy="737479"/>
          </a:xfrm>
          <a:prstGeom prst="roundRect">
            <a:avLst/>
          </a:prstGeom>
          <a:noFill/>
          <a:ln w="31750" cap="flat" cmpd="sng" algn="ctr">
            <a:solidFill>
              <a:srgbClr val="AFBC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矩形 21">
            <a:extLst>
              <a:ext uri="{FF2B5EF4-FFF2-40B4-BE49-F238E27FC236}">
                <a16:creationId xmlns:a16="http://schemas.microsoft.com/office/drawing/2014/main" id="{3FEA0E60-D0A9-12B5-BEF9-DF0E931A878E}"/>
              </a:ext>
            </a:extLst>
          </p:cNvPr>
          <p:cNvSpPr/>
          <p:nvPr/>
        </p:nvSpPr>
        <p:spPr bwMode="auto">
          <a:xfrm>
            <a:off x="7076729" y="4139310"/>
            <a:ext cx="231575" cy="22341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文本框 32">
            <a:extLst>
              <a:ext uri="{FF2B5EF4-FFF2-40B4-BE49-F238E27FC236}">
                <a16:creationId xmlns:a16="http://schemas.microsoft.com/office/drawing/2014/main" id="{6B1598EB-E40A-170D-32BE-EBAA5FE7770E}"/>
              </a:ext>
            </a:extLst>
          </p:cNvPr>
          <p:cNvSpPr txBox="1"/>
          <p:nvPr/>
        </p:nvSpPr>
        <p:spPr>
          <a:xfrm>
            <a:off x="5868652" y="1948770"/>
            <a:ext cx="3020363" cy="400110"/>
          </a:xfrm>
          <a:prstGeom prst="rect">
            <a:avLst/>
          </a:prstGeom>
          <a:noFill/>
        </p:spPr>
        <p:txBody>
          <a:bodyPr wrap="square">
            <a:spAutoFit/>
          </a:bodyPr>
          <a:lstStyle/>
          <a:p>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ositive hea</a:t>
            </a:r>
            <a:r>
              <a:rPr lang="en-US" altLang="zh-CN" sz="2000" dirty="0">
                <a:latin typeface="Microsoft YaHei" panose="020B0503020204020204" pitchFamily="34" charset="-122"/>
                <a:ea typeface="Microsoft YaHei" panose="020B0503020204020204" pitchFamily="34" charset="-122"/>
              </a:rPr>
              <a:t>d:</a:t>
            </a:r>
            <a:endParaRPr lang="zh-CN" altLang="en-US" sz="2000" dirty="0"/>
          </a:p>
        </p:txBody>
      </p:sp>
      <p:sp>
        <p:nvSpPr>
          <p:cNvPr id="34" name="文本框 33">
            <a:extLst>
              <a:ext uri="{FF2B5EF4-FFF2-40B4-BE49-F238E27FC236}">
                <a16:creationId xmlns:a16="http://schemas.microsoft.com/office/drawing/2014/main" id="{C09F823C-E17C-C7FC-906A-33C368C3EC35}"/>
              </a:ext>
            </a:extLst>
          </p:cNvPr>
          <p:cNvSpPr txBox="1"/>
          <p:nvPr/>
        </p:nvSpPr>
        <p:spPr>
          <a:xfrm>
            <a:off x="5892690" y="3424417"/>
            <a:ext cx="3020363" cy="400110"/>
          </a:xfrm>
          <a:prstGeom prst="rect">
            <a:avLst/>
          </a:prstGeom>
          <a:noFill/>
        </p:spPr>
        <p:txBody>
          <a:bodyPr wrap="square">
            <a:spAutoFit/>
          </a:bodyPr>
          <a:lstStyle/>
          <a:p>
            <a:r>
              <a:rPr lang="en-US" altLang="zh-CN" sz="2000" dirty="0">
                <a:latin typeface="Microsoft YaHei" panose="020B0503020204020204" pitchFamily="34" charset="-122"/>
                <a:ea typeface="Microsoft YaHei" panose="020B0503020204020204" pitchFamily="34" charset="-122"/>
              </a:rPr>
              <a:t>Negative</a:t>
            </a:r>
            <a:r>
              <a:rPr lang="zh-CN" altLang="en-US" sz="2000" dirty="0">
                <a:latin typeface="Microsoft YaHei" panose="020B0503020204020204" pitchFamily="34" charset="-122"/>
                <a:ea typeface="Microsoft YaHei" panose="020B0503020204020204" pitchFamily="34" charset="-122"/>
              </a:rPr>
              <a:t> hea</a:t>
            </a:r>
            <a:r>
              <a:rPr lang="en-US" altLang="zh-CN" sz="2000" dirty="0">
                <a:latin typeface="Microsoft YaHei" panose="020B0503020204020204" pitchFamily="34" charset="-122"/>
                <a:ea typeface="Microsoft YaHei" panose="020B0503020204020204" pitchFamily="34" charset="-122"/>
              </a:rPr>
              <a:t>d:</a:t>
            </a:r>
            <a:endParaRPr lang="zh-CN" altLang="en-US" sz="2000" dirty="0"/>
          </a:p>
        </p:txBody>
      </p:sp>
      <p:pic>
        <p:nvPicPr>
          <p:cNvPr id="5" name="图片 4" descr="\documentclass{article}&#10;\usepackage{amsmath}&#10;\pagestyle{empty}&#10;\begin{document}&#10;&#10;$\vec m$&#10;&#10;&#10;\end{document}" title="IguanaTex Bitmap Display">
            <a:extLst>
              <a:ext uri="{FF2B5EF4-FFF2-40B4-BE49-F238E27FC236}">
                <a16:creationId xmlns:a16="http://schemas.microsoft.com/office/drawing/2014/main" id="{B6184778-729D-C9CA-814D-11BADE764A5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383944" y="5813452"/>
            <a:ext cx="243840" cy="243840"/>
          </a:xfrm>
          <a:prstGeom prst="rect">
            <a:avLst/>
          </a:prstGeom>
        </p:spPr>
      </p:pic>
      <p:pic>
        <p:nvPicPr>
          <p:cNvPr id="11" name="图片 10" descr="\documentclass{article}&#10;\usepackage{amsmath}&#10;\pagestyle{empty}&#10;\begin{document}&#10;&#10;$ \frac{\partial \mathcal{L}_{\rm{CLS}}^{\rm{fg}}} {\partial {\theta_{cls}}} =(\vec{\hat p} - \vec y^{\rm{fg}}) \frac{\partial \vec x}{\theta_{cls}}$&#10;&#10;&#10;\end{document}" title="IguanaTex Bitmap Display">
            <a:extLst>
              <a:ext uri="{FF2B5EF4-FFF2-40B4-BE49-F238E27FC236}">
                <a16:creationId xmlns:a16="http://schemas.microsoft.com/office/drawing/2014/main" id="{83025D34-9B04-3B54-3B8D-30E910CD7459}"/>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120172" y="2485659"/>
            <a:ext cx="2286000" cy="431800"/>
          </a:xfrm>
          <a:prstGeom prst="rect">
            <a:avLst/>
          </a:prstGeom>
        </p:spPr>
      </p:pic>
    </p:spTree>
    <p:extLst>
      <p:ext uri="{BB962C8B-B14F-4D97-AF65-F5344CB8AC3E}">
        <p14:creationId xmlns:p14="http://schemas.microsoft.com/office/powerpoint/2010/main" val="3214787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14</a:t>
            </a:fld>
            <a:endParaRPr lang="zh-CN" altLang="en-US" dirty="0"/>
          </a:p>
        </p:txBody>
      </p:sp>
      <p:sp>
        <p:nvSpPr>
          <p:cNvPr id="3" name="标题 2"/>
          <p:cNvSpPr>
            <a:spLocks noGrp="1"/>
          </p:cNvSpPr>
          <p:nvPr>
            <p:ph type="title"/>
          </p:nvPr>
        </p:nvSpPr>
        <p:spPr/>
        <p:txBody>
          <a:bodyPr/>
          <a:lstStyle/>
          <a:p>
            <a:r>
              <a:rPr lang="en-US" altLang="zh-CN" dirty="0"/>
              <a:t>Discussion</a:t>
            </a:r>
            <a:endParaRPr lang="zh-CN" altLang="en-US" dirty="0"/>
          </a:p>
        </p:txBody>
      </p:sp>
      <p:sp>
        <p:nvSpPr>
          <p:cNvPr id="4" name="内容占位符 3"/>
          <p:cNvSpPr>
            <a:spLocks noGrp="1"/>
          </p:cNvSpPr>
          <p:nvPr>
            <p:ph idx="1"/>
          </p:nvPr>
        </p:nvSpPr>
        <p:spPr>
          <a:xfrm>
            <a:off x="145697" y="839756"/>
            <a:ext cx="7740860" cy="3309324"/>
          </a:xfrm>
        </p:spPr>
        <p:txBody>
          <a:bodyPr/>
          <a:lstStyle/>
          <a:p>
            <a:pPr marL="0" indent="0">
              <a:buNone/>
            </a:pPr>
            <a:r>
              <a:rPr lang="en-US" altLang="zh-CN" sz="2800" b="1" dirty="0">
                <a:solidFill>
                  <a:srgbClr val="FF9900"/>
                </a:solidFill>
              </a:rPr>
              <a:t>Why does the</a:t>
            </a:r>
            <a:r>
              <a:rPr lang="zh-CN" altLang="en-US" sz="2800" b="1" dirty="0">
                <a:solidFill>
                  <a:srgbClr val="FF9900"/>
                </a:solidFill>
              </a:rPr>
              <a:t> </a:t>
            </a:r>
            <a:r>
              <a:rPr lang="en-US" altLang="zh-CN" sz="2800" b="1" dirty="0">
                <a:solidFill>
                  <a:srgbClr val="FF9900"/>
                </a:solidFill>
              </a:rPr>
              <a:t>DC</a:t>
            </a:r>
            <a:r>
              <a:rPr lang="zh-CN" altLang="en-US" sz="2800" b="1" dirty="0">
                <a:solidFill>
                  <a:srgbClr val="FF9900"/>
                </a:solidFill>
              </a:rPr>
              <a:t> </a:t>
            </a:r>
            <a:r>
              <a:rPr lang="en-US" altLang="zh-CN" sz="2800" b="1" dirty="0">
                <a:solidFill>
                  <a:srgbClr val="FF9900"/>
                </a:solidFill>
              </a:rPr>
              <a:t>work well?</a:t>
            </a:r>
          </a:p>
          <a:p>
            <a:pPr marL="0" indent="0">
              <a:buNone/>
            </a:pPr>
            <a:r>
              <a:rPr lang="zh-CN" altLang="en-US" sz="2400" dirty="0"/>
              <a:t> </a:t>
            </a:r>
            <a:r>
              <a:rPr lang="en-US" altLang="zh-CN" sz="2400" dirty="0"/>
              <a:t>Generalization ability</a:t>
            </a:r>
            <a:r>
              <a:rPr lang="zh-CN" altLang="en-US" sz="2400" dirty="0"/>
              <a:t> </a:t>
            </a:r>
            <a:r>
              <a:rPr lang="en-US" altLang="zh-CN" sz="2400" dirty="0"/>
              <a:t>(</a:t>
            </a:r>
            <a:r>
              <a:rPr lang="en-US" altLang="zh-CN" sz="2400" dirty="0" err="1"/>
              <a:t>Reacll</a:t>
            </a:r>
            <a:r>
              <a:rPr lang="zh-CN" altLang="en-US" sz="2400" dirty="0"/>
              <a:t> </a:t>
            </a:r>
            <a:r>
              <a:rPr lang="en-US" altLang="zh-CN" sz="2400" dirty="0"/>
              <a:t>and</a:t>
            </a:r>
            <a:r>
              <a:rPr lang="zh-CN" altLang="en-US" sz="2400" dirty="0"/>
              <a:t> </a:t>
            </a:r>
            <a:r>
              <a:rPr lang="en-US" altLang="zh-CN" sz="2400" dirty="0" err="1"/>
              <a:t>mRecall</a:t>
            </a:r>
            <a:r>
              <a:rPr lang="en-US" altLang="zh-CN" sz="2400" dirty="0"/>
              <a:t>):</a:t>
            </a:r>
            <a:r>
              <a:rPr lang="zh-CN" altLang="en-US" sz="2400" dirty="0"/>
              <a:t> </a:t>
            </a:r>
            <a:endParaRPr lang="en-US" altLang="zh-CN" sz="2400" dirty="0"/>
          </a:p>
          <a:p>
            <a:pPr marL="0" indent="0">
              <a:lnSpc>
                <a:spcPct val="250000"/>
              </a:lnSpc>
              <a:buNone/>
            </a:pPr>
            <a:r>
              <a:rPr lang="en-US" altLang="zh-CN" sz="2400" dirty="0">
                <a:solidFill>
                  <a:schemeClr val="bg1"/>
                </a:solidFill>
              </a:rPr>
              <a:t> </a:t>
            </a:r>
            <a:endParaRPr lang="en-US" altLang="zh-CN" sz="2000" dirty="0"/>
          </a:p>
          <a:p>
            <a:pPr marL="0" indent="0">
              <a:buNone/>
            </a:pPr>
            <a:r>
              <a:rPr lang="en-US" altLang="zh-CN" sz="2000" dirty="0"/>
              <a:t>      </a:t>
            </a:r>
            <a:endParaRPr lang="en-US" altLang="zh-CN" sz="2400" dirty="0"/>
          </a:p>
          <a:p>
            <a:pPr marL="0" indent="0">
              <a:buNone/>
            </a:pPr>
            <a:endParaRPr lang="zh-CN" altLang="en-US" sz="2400" dirty="0"/>
          </a:p>
        </p:txBody>
      </p:sp>
      <p:sp>
        <p:nvSpPr>
          <p:cNvPr id="8" name="文本框 7">
            <a:extLst>
              <a:ext uri="{FF2B5EF4-FFF2-40B4-BE49-F238E27FC236}">
                <a16:creationId xmlns:a16="http://schemas.microsoft.com/office/drawing/2014/main" id="{25A77CDE-04B3-A11E-BDC2-3C9E1D0C2FAF}"/>
              </a:ext>
            </a:extLst>
          </p:cNvPr>
          <p:cNvSpPr txBox="1"/>
          <p:nvPr/>
        </p:nvSpPr>
        <p:spPr>
          <a:xfrm>
            <a:off x="575556" y="5160094"/>
            <a:ext cx="8136904" cy="1077218"/>
          </a:xfrm>
          <a:prstGeom prst="rect">
            <a:avLst/>
          </a:prstGeom>
          <a:noFill/>
        </p:spPr>
        <p:txBody>
          <a:bodyPr wrap="square">
            <a:spAutoFit/>
          </a:bodyPr>
          <a:lstStyle/>
          <a:p>
            <a:pPr algn="just"/>
            <a:r>
              <a:rPr lang="en-US" altLang="zh-CN" sz="1600" dirty="0">
                <a:latin typeface="Microsoft YaHei" panose="020B0503020204020204" pitchFamily="34" charset="-122"/>
                <a:ea typeface="Microsoft YaHei" panose="020B0503020204020204" pitchFamily="34" charset="-122"/>
              </a:rPr>
              <a:t>The </a:t>
            </a:r>
            <a:r>
              <a:rPr lang="en-US" altLang="zh-CN" sz="1600" dirty="0" err="1">
                <a:latin typeface="Microsoft YaHei" panose="020B0503020204020204" pitchFamily="34" charset="-122"/>
                <a:ea typeface="Microsoft YaHei" panose="020B0503020204020204" pitchFamily="34" charset="-122"/>
              </a:rPr>
              <a:t>mRecall</a:t>
            </a:r>
            <a:r>
              <a:rPr lang="en-US" altLang="zh-CN" sz="1600" dirty="0">
                <a:latin typeface="Microsoft YaHei" panose="020B0503020204020204" pitchFamily="34" charset="-122"/>
                <a:ea typeface="Microsoft YaHei" panose="020B0503020204020204" pitchFamily="34" charset="-122"/>
              </a:rPr>
              <a:t> and Recall of our decoupling classifier is</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significantly higher</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that</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of</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the standard classifier on each shot </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with</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two</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few-shot</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settings.</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This means that the decoupling classifier is helpful to mitigate the bias classification thus boosting instance-level</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few-shot</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performance.</a:t>
            </a:r>
            <a:endParaRPr lang="zh-CN" altLang="en-US" sz="1600"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F9EF9219-DF6F-BDC0-EDE1-8848A6FC5DAC}"/>
              </a:ext>
            </a:extLst>
          </p:cNvPr>
          <p:cNvPicPr>
            <a:picLocks noChangeAspect="1"/>
          </p:cNvPicPr>
          <p:nvPr/>
        </p:nvPicPr>
        <p:blipFill>
          <a:blip r:embed="rId3"/>
          <a:stretch>
            <a:fillRect/>
          </a:stretch>
        </p:blipFill>
        <p:spPr>
          <a:xfrm>
            <a:off x="724036" y="2099163"/>
            <a:ext cx="7772400" cy="2878009"/>
          </a:xfrm>
          <a:prstGeom prst="rect">
            <a:avLst/>
          </a:prstGeom>
        </p:spPr>
      </p:pic>
    </p:spTree>
    <p:extLst>
      <p:ext uri="{BB962C8B-B14F-4D97-AF65-F5344CB8AC3E}">
        <p14:creationId xmlns:p14="http://schemas.microsoft.com/office/powerpoint/2010/main" val="3086036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15</a:t>
            </a:fld>
            <a:endParaRPr lang="zh-CN" altLang="en-US" dirty="0"/>
          </a:p>
        </p:txBody>
      </p:sp>
      <p:sp>
        <p:nvSpPr>
          <p:cNvPr id="3" name="标题 2"/>
          <p:cNvSpPr>
            <a:spLocks noGrp="1"/>
          </p:cNvSpPr>
          <p:nvPr>
            <p:ph type="title"/>
          </p:nvPr>
        </p:nvSpPr>
        <p:spPr/>
        <p:txBody>
          <a:bodyPr/>
          <a:lstStyle/>
          <a:p>
            <a:r>
              <a:rPr lang="en-US" altLang="zh-CN" dirty="0"/>
              <a:t>Discussion</a:t>
            </a:r>
            <a:endParaRPr lang="zh-CN" altLang="en-US" dirty="0"/>
          </a:p>
        </p:txBody>
      </p:sp>
      <p:sp>
        <p:nvSpPr>
          <p:cNvPr id="4" name="内容占位符 3"/>
          <p:cNvSpPr>
            <a:spLocks noGrp="1"/>
          </p:cNvSpPr>
          <p:nvPr>
            <p:ph idx="1"/>
          </p:nvPr>
        </p:nvSpPr>
        <p:spPr>
          <a:xfrm>
            <a:off x="145697" y="839756"/>
            <a:ext cx="7740860" cy="3309324"/>
          </a:xfrm>
        </p:spPr>
        <p:txBody>
          <a:bodyPr/>
          <a:lstStyle/>
          <a:p>
            <a:pPr marL="0" indent="0">
              <a:buNone/>
            </a:pPr>
            <a:r>
              <a:rPr lang="en-US" altLang="zh-CN" sz="2800" b="1" dirty="0">
                <a:solidFill>
                  <a:srgbClr val="FF9900"/>
                </a:solidFill>
              </a:rPr>
              <a:t>Qualitative Evaluation</a:t>
            </a:r>
            <a:r>
              <a:rPr lang="en-US" altLang="zh-CN" sz="2400" dirty="0">
                <a:solidFill>
                  <a:schemeClr val="bg1"/>
                </a:solidFill>
              </a:rPr>
              <a:t> </a:t>
            </a:r>
            <a:endParaRPr lang="en-US" altLang="zh-CN" sz="2000" dirty="0"/>
          </a:p>
          <a:p>
            <a:pPr marL="0" indent="0">
              <a:buNone/>
            </a:pPr>
            <a:r>
              <a:rPr lang="en-US" altLang="zh-CN" sz="2000" dirty="0"/>
              <a:t>      </a:t>
            </a:r>
            <a:endParaRPr lang="en-US" altLang="zh-CN" sz="2400" dirty="0"/>
          </a:p>
          <a:p>
            <a:pPr marL="0" indent="0">
              <a:buNone/>
            </a:pPr>
            <a:endParaRPr lang="zh-CN" altLang="en-US" sz="2400" dirty="0"/>
          </a:p>
        </p:txBody>
      </p:sp>
      <p:sp>
        <p:nvSpPr>
          <p:cNvPr id="8" name="文本框 7">
            <a:extLst>
              <a:ext uri="{FF2B5EF4-FFF2-40B4-BE49-F238E27FC236}">
                <a16:creationId xmlns:a16="http://schemas.microsoft.com/office/drawing/2014/main" id="{25A77CDE-04B3-A11E-BDC2-3C9E1D0C2FAF}"/>
              </a:ext>
            </a:extLst>
          </p:cNvPr>
          <p:cNvSpPr txBox="1"/>
          <p:nvPr/>
        </p:nvSpPr>
        <p:spPr>
          <a:xfrm>
            <a:off x="215516" y="5661248"/>
            <a:ext cx="8676964" cy="830997"/>
          </a:xfrm>
          <a:prstGeom prst="rect">
            <a:avLst/>
          </a:prstGeom>
          <a:noFill/>
        </p:spPr>
        <p:txBody>
          <a:bodyPr wrap="square">
            <a:spAutoFit/>
          </a:bodyPr>
          <a:lstStyle/>
          <a:p>
            <a:pPr algn="just"/>
            <a:r>
              <a:rPr lang="en-US" altLang="zh-CN" sz="1600" dirty="0">
                <a:latin typeface="Microsoft YaHei" panose="020B0503020204020204" pitchFamily="34" charset="-122"/>
                <a:ea typeface="Microsoft YaHei" panose="020B0503020204020204" pitchFamily="34" charset="-122"/>
              </a:rPr>
              <a:t>The baseline (Mask-</a:t>
            </a:r>
            <a:r>
              <a:rPr lang="en-US" altLang="zh-CN" sz="1600" dirty="0" err="1">
                <a:latin typeface="Microsoft YaHei" panose="020B0503020204020204" pitchFamily="34" charset="-122"/>
                <a:ea typeface="Microsoft YaHei" panose="020B0503020204020204" pitchFamily="34" charset="-122"/>
              </a:rPr>
              <a:t>DeFRCN</a:t>
            </a:r>
            <a:r>
              <a:rPr lang="en-US" altLang="zh-CN" sz="1600" dirty="0">
                <a:latin typeface="Microsoft YaHei" panose="020B0503020204020204" pitchFamily="34" charset="-122"/>
                <a:ea typeface="Microsoft YaHei" panose="020B0503020204020204" pitchFamily="34" charset="-122"/>
              </a:rPr>
              <a:t>) could fail to detect some objects, because it may tend to incorrectly recognize positive objects as background. However, the bias classification is well mitigated using our method, and thus better detection results are obtained.</a:t>
            </a:r>
            <a:endParaRPr lang="zh-CN" altLang="en-US" sz="16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DAB7D539-7718-EC1E-87D8-2E60DF62A96E}"/>
              </a:ext>
            </a:extLst>
          </p:cNvPr>
          <p:cNvPicPr>
            <a:picLocks noChangeAspect="1"/>
          </p:cNvPicPr>
          <p:nvPr/>
        </p:nvPicPr>
        <p:blipFill>
          <a:blip r:embed="rId3"/>
          <a:stretch>
            <a:fillRect/>
          </a:stretch>
        </p:blipFill>
        <p:spPr>
          <a:xfrm>
            <a:off x="861213" y="1424832"/>
            <a:ext cx="7528320" cy="4236416"/>
          </a:xfrm>
          <a:prstGeom prst="rect">
            <a:avLst/>
          </a:prstGeom>
        </p:spPr>
      </p:pic>
    </p:spTree>
    <p:extLst>
      <p:ext uri="{BB962C8B-B14F-4D97-AF65-F5344CB8AC3E}">
        <p14:creationId xmlns:p14="http://schemas.microsoft.com/office/powerpoint/2010/main" val="2456597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16</a:t>
            </a:fld>
            <a:endParaRPr lang="zh-CN" altLang="en-US" dirty="0"/>
          </a:p>
        </p:txBody>
      </p:sp>
      <p:sp>
        <p:nvSpPr>
          <p:cNvPr id="3" name="标题 2"/>
          <p:cNvSpPr>
            <a:spLocks noGrp="1"/>
          </p:cNvSpPr>
          <p:nvPr>
            <p:ph type="title"/>
          </p:nvPr>
        </p:nvSpPr>
        <p:spPr/>
        <p:txBody>
          <a:bodyPr/>
          <a:lstStyle/>
          <a:p>
            <a:r>
              <a:rPr lang="en-US" altLang="zh-CN" dirty="0"/>
              <a:t>Conclusions</a:t>
            </a:r>
            <a:endParaRPr lang="zh-CN" altLang="en-US" dirty="0"/>
          </a:p>
        </p:txBody>
      </p:sp>
      <p:sp>
        <p:nvSpPr>
          <p:cNvPr id="4" name="内容占位符 3"/>
          <p:cNvSpPr>
            <a:spLocks noGrp="1"/>
          </p:cNvSpPr>
          <p:nvPr>
            <p:ph idx="1"/>
          </p:nvPr>
        </p:nvSpPr>
        <p:spPr>
          <a:xfrm>
            <a:off x="-36512" y="1520788"/>
            <a:ext cx="8820980" cy="4968552"/>
          </a:xfrm>
        </p:spPr>
        <p:txBody>
          <a:bodyPr/>
          <a:lstStyle/>
          <a:p>
            <a:pPr marL="540000" algn="just">
              <a:buFont typeface="Wingdings" panose="05000000000000000000" pitchFamily="2" charset="2"/>
              <a:buChar char="p"/>
            </a:pPr>
            <a:r>
              <a:rPr lang="en-US" altLang="zh-CN" sz="2000" dirty="0"/>
              <a:t>We rethink instance-level</a:t>
            </a:r>
            <a:r>
              <a:rPr lang="zh-CN" altLang="en-US" sz="2000" dirty="0"/>
              <a:t> </a:t>
            </a:r>
            <a:r>
              <a:rPr lang="en-US" altLang="zh-CN" sz="2000" dirty="0"/>
              <a:t>few-shot</a:t>
            </a:r>
            <a:r>
              <a:rPr lang="zh-CN" altLang="en-US" sz="2000" dirty="0"/>
              <a:t> </a:t>
            </a:r>
            <a:r>
              <a:rPr lang="en-US" altLang="zh-CN" sz="2000" dirty="0"/>
              <a:t>methods</a:t>
            </a:r>
            <a:r>
              <a:rPr lang="zh-CN" altLang="en-US" sz="2000" dirty="0"/>
              <a:t> </a:t>
            </a:r>
            <a:r>
              <a:rPr lang="en-US" altLang="zh-CN" sz="2000" dirty="0"/>
              <a:t>from the perspective of label completeness and discover that existing few-shot methods severely suffer from bias classification.</a:t>
            </a:r>
          </a:p>
          <a:p>
            <a:pPr marL="540000" algn="just">
              <a:buFont typeface="Wingdings" panose="05000000000000000000" pitchFamily="2" charset="2"/>
              <a:buChar char="p"/>
            </a:pPr>
            <a:endParaRPr lang="en-US" altLang="zh-CN" sz="2000" dirty="0"/>
          </a:p>
          <a:p>
            <a:pPr marL="540000" algn="just">
              <a:buFont typeface="Wingdings" panose="05000000000000000000" pitchFamily="2" charset="2"/>
              <a:buChar char="p"/>
            </a:pPr>
            <a:r>
              <a:rPr lang="en-US" altLang="zh-CN" sz="2000" dirty="0"/>
              <a:t>We propose a simple but effective</a:t>
            </a:r>
            <a:r>
              <a:rPr lang="zh-CN" altLang="en-US" sz="2000" dirty="0"/>
              <a:t> </a:t>
            </a:r>
            <a:r>
              <a:rPr lang="en-US" altLang="zh-CN" sz="2000" dirty="0"/>
              <a:t>decoupling</a:t>
            </a:r>
            <a:r>
              <a:rPr lang="zh-CN" altLang="en-US" sz="2000" dirty="0"/>
              <a:t> </a:t>
            </a:r>
            <a:r>
              <a:rPr lang="en-US" altLang="zh-CN" sz="2000" dirty="0"/>
              <a:t>classifier</a:t>
            </a:r>
            <a:r>
              <a:rPr lang="zh-CN" altLang="en-US" sz="2000" dirty="0"/>
              <a:t> </a:t>
            </a:r>
            <a:r>
              <a:rPr lang="en-US" altLang="zh-CN" sz="2000" dirty="0"/>
              <a:t>for</a:t>
            </a:r>
            <a:r>
              <a:rPr lang="zh-CN" altLang="en-US" sz="2000" dirty="0"/>
              <a:t> </a:t>
            </a:r>
            <a:r>
              <a:rPr lang="en-US" altLang="zh-CN" sz="2000" dirty="0"/>
              <a:t>mitigating</a:t>
            </a:r>
            <a:r>
              <a:rPr lang="zh-CN" altLang="en-US" sz="2000" dirty="0"/>
              <a:t> </a:t>
            </a:r>
            <a:r>
              <a:rPr lang="en-US" altLang="zh-CN" sz="2000" dirty="0"/>
              <a:t>the</a:t>
            </a:r>
            <a:r>
              <a:rPr lang="zh-CN" altLang="en-US" sz="2000" dirty="0"/>
              <a:t> </a:t>
            </a:r>
            <a:r>
              <a:rPr lang="en-US" altLang="zh-CN" sz="2000" dirty="0"/>
              <a:t>bias classification</a:t>
            </a:r>
            <a:r>
              <a:rPr lang="zh-CN" altLang="en-US" sz="2000" dirty="0"/>
              <a:t> </a:t>
            </a:r>
            <a:r>
              <a:rPr lang="en-US" altLang="zh-CN" sz="2000" dirty="0"/>
              <a:t>in</a:t>
            </a:r>
            <a:r>
              <a:rPr lang="zh-CN" altLang="en-US" sz="2000" dirty="0"/>
              <a:t> </a:t>
            </a:r>
            <a:r>
              <a:rPr lang="en-US" altLang="zh-CN" sz="2000" dirty="0"/>
              <a:t>instance-level</a:t>
            </a:r>
            <a:r>
              <a:rPr lang="zh-CN" altLang="en-US" sz="2000" dirty="0"/>
              <a:t> </a:t>
            </a:r>
            <a:r>
              <a:rPr lang="en-US" altLang="zh-CN" sz="2000" dirty="0"/>
              <a:t>few-shot</a:t>
            </a:r>
            <a:r>
              <a:rPr lang="zh-CN" altLang="en-US" sz="2000" dirty="0"/>
              <a:t> </a:t>
            </a:r>
            <a:r>
              <a:rPr lang="en-US" altLang="zh-CN" sz="2000" dirty="0"/>
              <a:t>settings.</a:t>
            </a:r>
          </a:p>
          <a:p>
            <a:pPr marL="540000" algn="just">
              <a:buFont typeface="Wingdings" panose="05000000000000000000" pitchFamily="2" charset="2"/>
              <a:buChar char="p"/>
            </a:pPr>
            <a:endParaRPr lang="en-US" altLang="zh-CN" sz="2000" dirty="0"/>
          </a:p>
          <a:p>
            <a:pPr marL="540000" algn="just">
              <a:buFont typeface="Wingdings" panose="05000000000000000000" pitchFamily="2" charset="2"/>
              <a:buChar char="p"/>
            </a:pPr>
            <a:r>
              <a:rPr lang="en-US" altLang="zh-CN" sz="2000" dirty="0"/>
              <a:t>We achieve</a:t>
            </a:r>
            <a:r>
              <a:rPr lang="zh-CN" altLang="en-US" sz="2000" dirty="0"/>
              <a:t> </a:t>
            </a:r>
            <a:r>
              <a:rPr lang="en-US" altLang="zh-CN" sz="2000" dirty="0"/>
              <a:t>state-of-the-art results on</a:t>
            </a:r>
            <a:r>
              <a:rPr lang="zh-CN" altLang="en-US" sz="2000" dirty="0"/>
              <a:t> </a:t>
            </a:r>
            <a:r>
              <a:rPr lang="en-US" altLang="zh-CN" sz="2000" dirty="0"/>
              <a:t>two</a:t>
            </a:r>
            <a:r>
              <a:rPr lang="zh-CN" altLang="en-US" sz="2000" dirty="0"/>
              <a:t> </a:t>
            </a:r>
            <a:r>
              <a:rPr lang="en-US" altLang="zh-CN" sz="2000" dirty="0"/>
              <a:t>instance-level</a:t>
            </a:r>
            <a:r>
              <a:rPr lang="zh-CN" altLang="en-US" sz="2000" dirty="0"/>
              <a:t> </a:t>
            </a:r>
            <a:r>
              <a:rPr lang="en-US" altLang="zh-CN" sz="2000" dirty="0"/>
              <a:t>few-shot</a:t>
            </a:r>
            <a:r>
              <a:rPr lang="zh-CN" altLang="en-US" sz="2000" dirty="0"/>
              <a:t> </a:t>
            </a:r>
            <a:r>
              <a:rPr lang="en-US" altLang="zh-CN" sz="2000" dirty="0"/>
              <a:t>tasks</a:t>
            </a:r>
            <a:r>
              <a:rPr lang="zh-CN" altLang="en-US" sz="2000" dirty="0"/>
              <a:t> </a:t>
            </a:r>
            <a:r>
              <a:rPr lang="en-US" altLang="zh-CN" sz="2000" dirty="0"/>
              <a:t>without any additional parameters and computation cost.</a:t>
            </a:r>
            <a:endParaRPr lang="en-US" altLang="zh-CN" sz="2400" dirty="0"/>
          </a:p>
          <a:p>
            <a:pPr marL="0" indent="0">
              <a:lnSpc>
                <a:spcPct val="250000"/>
              </a:lnSpc>
              <a:buNone/>
            </a:pPr>
            <a:r>
              <a:rPr lang="en-US" altLang="zh-CN" sz="2400" dirty="0">
                <a:solidFill>
                  <a:schemeClr val="bg1"/>
                </a:solidFill>
              </a:rPr>
              <a:t> </a:t>
            </a:r>
            <a:endParaRPr lang="en-US" altLang="zh-CN" sz="2000" dirty="0"/>
          </a:p>
          <a:p>
            <a:pPr marL="0" indent="0">
              <a:buNone/>
            </a:pPr>
            <a:r>
              <a:rPr lang="en-US" altLang="zh-CN" sz="2000" dirty="0"/>
              <a:t>      </a:t>
            </a:r>
            <a:endParaRPr lang="en-US" altLang="zh-CN" sz="2400" dirty="0"/>
          </a:p>
          <a:p>
            <a:pPr marL="0" indent="0">
              <a:buNone/>
            </a:pPr>
            <a:endParaRPr lang="zh-CN" altLang="en-US" sz="2400" dirty="0"/>
          </a:p>
        </p:txBody>
      </p:sp>
    </p:spTree>
    <p:extLst>
      <p:ext uri="{BB962C8B-B14F-4D97-AF65-F5344CB8AC3E}">
        <p14:creationId xmlns:p14="http://schemas.microsoft.com/office/powerpoint/2010/main" val="25572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1368427" y="2960689"/>
            <a:ext cx="6192839" cy="730251"/>
          </a:xfrm>
        </p:spPr>
        <p:txBody>
          <a:bodyPr/>
          <a:lstStyle/>
          <a:p>
            <a:pPr algn="ctr"/>
            <a:r>
              <a:rPr lang="en-US" altLang="zh-CN" sz="6600" dirty="0"/>
              <a:t>Thanks</a:t>
            </a:r>
            <a:r>
              <a:rPr lang="zh-CN" altLang="en-US" sz="6600" dirty="0"/>
              <a:t>！</a:t>
            </a:r>
          </a:p>
        </p:txBody>
      </p:sp>
      <p:pic>
        <p:nvPicPr>
          <p:cNvPr id="2" name="图片 1" descr="文字图案&#10;&#10;描述已自动生成">
            <a:extLst>
              <a:ext uri="{FF2B5EF4-FFF2-40B4-BE49-F238E27FC236}">
                <a16:creationId xmlns:a16="http://schemas.microsoft.com/office/drawing/2014/main" id="{E211F30B-64E6-C838-C7C6-A796F41DC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626" y="4257675"/>
            <a:ext cx="900100" cy="900100"/>
          </a:xfrm>
          <a:prstGeom prst="rect">
            <a:avLst/>
          </a:prstGeom>
        </p:spPr>
      </p:pic>
    </p:spTree>
    <p:extLst>
      <p:ext uri="{BB962C8B-B14F-4D97-AF65-F5344CB8AC3E}">
        <p14:creationId xmlns:p14="http://schemas.microsoft.com/office/powerpoint/2010/main" val="2766471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a:xfrm>
            <a:off x="3518520" y="6484255"/>
            <a:ext cx="2133600" cy="365125"/>
          </a:xfrm>
        </p:spPr>
        <p:txBody>
          <a:bodyPr/>
          <a:lstStyle/>
          <a:p>
            <a:fld id="{71296DC4-A542-4FA6-93A4-D8837072381A}" type="slidenum">
              <a:rPr lang="zh-CN" altLang="en-US" smtClean="0"/>
              <a:pPr/>
              <a:t>2</a:t>
            </a:fld>
            <a:endParaRPr lang="zh-CN" altLang="en-US" dirty="0"/>
          </a:p>
        </p:txBody>
      </p:sp>
      <p:sp>
        <p:nvSpPr>
          <p:cNvPr id="3" name="标题 2"/>
          <p:cNvSpPr>
            <a:spLocks noGrp="1"/>
          </p:cNvSpPr>
          <p:nvPr>
            <p:ph type="title"/>
          </p:nvPr>
        </p:nvSpPr>
        <p:spPr/>
        <p:txBody>
          <a:bodyPr/>
          <a:lstStyle/>
          <a:p>
            <a:r>
              <a:rPr lang="en-US" altLang="zh-CN" dirty="0"/>
              <a:t>Introduction</a:t>
            </a:r>
            <a:endParaRPr lang="zh-CN" altLang="en-US" b="0" dirty="0"/>
          </a:p>
        </p:txBody>
      </p:sp>
      <p:sp>
        <p:nvSpPr>
          <p:cNvPr id="4" name="矩形 3"/>
          <p:cNvSpPr/>
          <p:nvPr/>
        </p:nvSpPr>
        <p:spPr>
          <a:xfrm>
            <a:off x="132636" y="836712"/>
            <a:ext cx="7993150" cy="461665"/>
          </a:xfrm>
          <a:prstGeom prst="rect">
            <a:avLst/>
          </a:prstGeom>
        </p:spPr>
        <p:txBody>
          <a:bodyPr wrap="none">
            <a:spAutoFit/>
          </a:bodyPr>
          <a:lstStyle/>
          <a:p>
            <a:r>
              <a:rPr lang="en-US" altLang="zh-CN" b="1" dirty="0">
                <a:solidFill>
                  <a:srgbClr val="FF9900"/>
                </a:solidFill>
                <a:latin typeface="微软雅黑" panose="020B0503020204020204" pitchFamily="34" charset="-122"/>
                <a:ea typeface="微软雅黑" panose="020B0503020204020204" pitchFamily="34" charset="-122"/>
              </a:rPr>
              <a:t>Few-shot</a:t>
            </a:r>
            <a:r>
              <a:rPr lang="zh-CN" altLang="en-US" b="1" dirty="0">
                <a:solidFill>
                  <a:srgbClr val="FF9900"/>
                </a:solidFill>
                <a:latin typeface="微软雅黑" panose="020B0503020204020204" pitchFamily="34" charset="-122"/>
                <a:ea typeface="微软雅黑" panose="020B0503020204020204" pitchFamily="34" charset="-122"/>
              </a:rPr>
              <a:t> </a:t>
            </a:r>
            <a:r>
              <a:rPr lang="en-US" altLang="zh-CN" b="1" dirty="0">
                <a:solidFill>
                  <a:srgbClr val="FF9900"/>
                </a:solidFill>
                <a:latin typeface="微软雅黑" panose="020B0503020204020204" pitchFamily="34" charset="-122"/>
                <a:ea typeface="微软雅黑" panose="020B0503020204020204" pitchFamily="34" charset="-122"/>
              </a:rPr>
              <a:t>object</a:t>
            </a:r>
            <a:r>
              <a:rPr lang="zh-CN" altLang="en-US" b="1" dirty="0">
                <a:solidFill>
                  <a:srgbClr val="FF9900"/>
                </a:solidFill>
                <a:latin typeface="微软雅黑" panose="020B0503020204020204" pitchFamily="34" charset="-122"/>
                <a:ea typeface="微软雅黑" panose="020B0503020204020204" pitchFamily="34" charset="-122"/>
              </a:rPr>
              <a:t> </a:t>
            </a:r>
            <a:r>
              <a:rPr lang="en-US" altLang="zh-CN" b="1" dirty="0">
                <a:solidFill>
                  <a:srgbClr val="FF9900"/>
                </a:solidFill>
                <a:latin typeface="微软雅黑" panose="020B0503020204020204" pitchFamily="34" charset="-122"/>
                <a:ea typeface="微软雅黑" panose="020B0503020204020204" pitchFamily="34" charset="-122"/>
              </a:rPr>
              <a:t>detection/ instance segmentation</a:t>
            </a:r>
            <a:endParaRPr lang="zh-CN" altLang="en-US" b="1" dirty="0">
              <a:solidFill>
                <a:srgbClr val="FF990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0E664B5A-F012-32F9-DAD5-FC71F7556F02}"/>
              </a:ext>
            </a:extLst>
          </p:cNvPr>
          <p:cNvGrpSpPr/>
          <p:nvPr/>
        </p:nvGrpSpPr>
        <p:grpSpPr>
          <a:xfrm>
            <a:off x="864096" y="2780928"/>
            <a:ext cx="7200292" cy="3358441"/>
            <a:chOff x="864096" y="1906763"/>
            <a:chExt cx="7200292" cy="3358441"/>
          </a:xfrm>
        </p:grpSpPr>
        <p:sp>
          <p:nvSpPr>
            <p:cNvPr id="32" name="圆角矩形 31">
              <a:extLst>
                <a:ext uri="{FF2B5EF4-FFF2-40B4-BE49-F238E27FC236}">
                  <a16:creationId xmlns:a16="http://schemas.microsoft.com/office/drawing/2014/main" id="{6C286086-A540-2F7C-C1A0-3EC36EB87EAB}"/>
                </a:ext>
              </a:extLst>
            </p:cNvPr>
            <p:cNvSpPr/>
            <p:nvPr/>
          </p:nvSpPr>
          <p:spPr bwMode="auto">
            <a:xfrm>
              <a:off x="864096" y="3661522"/>
              <a:ext cx="5148064" cy="1586262"/>
            </a:xfrm>
            <a:prstGeom prst="roundRect">
              <a:avLst/>
            </a:prstGeom>
            <a:solidFill>
              <a:schemeClr val="accent6">
                <a:lumMod val="20000"/>
                <a:lumOff val="80000"/>
                <a:alpha val="47452"/>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9" name="圆角矩形 28">
              <a:extLst>
                <a:ext uri="{FF2B5EF4-FFF2-40B4-BE49-F238E27FC236}">
                  <a16:creationId xmlns:a16="http://schemas.microsoft.com/office/drawing/2014/main" id="{06915E0D-6C57-1322-560A-0EC92B843C05}"/>
                </a:ext>
              </a:extLst>
            </p:cNvPr>
            <p:cNvSpPr/>
            <p:nvPr/>
          </p:nvSpPr>
          <p:spPr bwMode="auto">
            <a:xfrm>
              <a:off x="864096" y="1944584"/>
              <a:ext cx="5148064" cy="1586262"/>
            </a:xfrm>
            <a:prstGeom prst="roundRect">
              <a:avLst/>
            </a:prstGeom>
            <a:solidFill>
              <a:schemeClr val="accent5">
                <a:lumMod val="40000"/>
                <a:lumOff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pic>
          <p:nvPicPr>
            <p:cNvPr id="4100" name="Picture 4" descr="dog coronavirus walk shutterstock">
              <a:extLst>
                <a:ext uri="{FF2B5EF4-FFF2-40B4-BE49-F238E27FC236}">
                  <a16:creationId xmlns:a16="http://schemas.microsoft.com/office/drawing/2014/main" id="{3F66DDD1-39BF-4824-27CF-93806DD387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04" r="6504"/>
            <a:stretch/>
          </p:blipFill>
          <p:spPr bwMode="auto">
            <a:xfrm>
              <a:off x="1227600" y="2195702"/>
              <a:ext cx="1436187" cy="1083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19 common British birds in your garden | Love The Garden">
              <a:extLst>
                <a:ext uri="{FF2B5EF4-FFF2-40B4-BE49-F238E27FC236}">
                  <a16:creationId xmlns:a16="http://schemas.microsoft.com/office/drawing/2014/main" id="{43E430F0-ACCA-0A6A-77FD-8F50F02B5D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5454" y="2197777"/>
              <a:ext cx="1436186" cy="107713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4B099465-11D0-C13B-938D-12CB8E9C92DA}"/>
                </a:ext>
              </a:extLst>
            </p:cNvPr>
            <p:cNvPicPr>
              <a:picLocks noChangeAspect="1"/>
            </p:cNvPicPr>
            <p:nvPr/>
          </p:nvPicPr>
          <p:blipFill>
            <a:blip r:embed="rId7"/>
            <a:stretch>
              <a:fillRect/>
            </a:stretch>
          </p:blipFill>
          <p:spPr>
            <a:xfrm>
              <a:off x="1223355" y="3916768"/>
              <a:ext cx="1434777" cy="1083116"/>
            </a:xfrm>
            <a:prstGeom prst="rect">
              <a:avLst/>
            </a:prstGeom>
          </p:spPr>
        </p:pic>
        <p:pic>
          <p:nvPicPr>
            <p:cNvPr id="23" name="图片 22">
              <a:extLst>
                <a:ext uri="{FF2B5EF4-FFF2-40B4-BE49-F238E27FC236}">
                  <a16:creationId xmlns:a16="http://schemas.microsoft.com/office/drawing/2014/main" id="{A5BBC905-0064-BF30-D0BE-61827F95B3F0}"/>
                </a:ext>
              </a:extLst>
            </p:cNvPr>
            <p:cNvPicPr>
              <a:picLocks noChangeAspect="1"/>
            </p:cNvPicPr>
            <p:nvPr/>
          </p:nvPicPr>
          <p:blipFill>
            <a:blip r:embed="rId8"/>
            <a:stretch>
              <a:fillRect/>
            </a:stretch>
          </p:blipFill>
          <p:spPr>
            <a:xfrm>
              <a:off x="2841673" y="3916768"/>
              <a:ext cx="1434777" cy="1090242"/>
            </a:xfrm>
            <a:prstGeom prst="rect">
              <a:avLst/>
            </a:prstGeom>
          </p:spPr>
        </p:pic>
        <p:pic>
          <p:nvPicPr>
            <p:cNvPr id="24" name="图片 23">
              <a:extLst>
                <a:ext uri="{FF2B5EF4-FFF2-40B4-BE49-F238E27FC236}">
                  <a16:creationId xmlns:a16="http://schemas.microsoft.com/office/drawing/2014/main" id="{516626EC-235D-5212-0D76-17EA9752C88E}"/>
                </a:ext>
              </a:extLst>
            </p:cNvPr>
            <p:cNvPicPr>
              <a:picLocks noChangeAspect="1"/>
            </p:cNvPicPr>
            <p:nvPr/>
          </p:nvPicPr>
          <p:blipFill>
            <a:blip r:embed="rId9"/>
            <a:stretch>
              <a:fillRect/>
            </a:stretch>
          </p:blipFill>
          <p:spPr>
            <a:xfrm>
              <a:off x="4439443" y="3916768"/>
              <a:ext cx="1422197" cy="1077139"/>
            </a:xfrm>
            <a:prstGeom prst="rect">
              <a:avLst/>
            </a:prstGeom>
          </p:spPr>
        </p:pic>
        <p:sp>
          <p:nvSpPr>
            <p:cNvPr id="25" name="矩形 24">
              <a:extLst>
                <a:ext uri="{FF2B5EF4-FFF2-40B4-BE49-F238E27FC236}">
                  <a16:creationId xmlns:a16="http://schemas.microsoft.com/office/drawing/2014/main" id="{619B8181-11DB-5556-E96D-18420E24E0F5}"/>
                </a:ext>
              </a:extLst>
            </p:cNvPr>
            <p:cNvSpPr/>
            <p:nvPr/>
          </p:nvSpPr>
          <p:spPr bwMode="auto">
            <a:xfrm>
              <a:off x="1439651" y="2879079"/>
              <a:ext cx="306000" cy="378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solidFill>
                    <a:srgbClr val="FF0000"/>
                  </a:solidFill>
                </a:ln>
                <a:noFill/>
                <a:effectLst/>
                <a:latin typeface="Times New Roman" pitchFamily="18" charset="0"/>
                <a:ea typeface="宋体" pitchFamily="2" charset="-122"/>
              </a:endParaRPr>
            </a:p>
          </p:txBody>
        </p:sp>
        <p:sp>
          <p:nvSpPr>
            <p:cNvPr id="26" name="矩形 25">
              <a:extLst>
                <a:ext uri="{FF2B5EF4-FFF2-40B4-BE49-F238E27FC236}">
                  <a16:creationId xmlns:a16="http://schemas.microsoft.com/office/drawing/2014/main" id="{38AF836F-C460-14D0-7AFE-C8F0E5C9BEF0}"/>
                </a:ext>
              </a:extLst>
            </p:cNvPr>
            <p:cNvSpPr/>
            <p:nvPr/>
          </p:nvSpPr>
          <p:spPr bwMode="auto">
            <a:xfrm>
              <a:off x="1691679" y="2375993"/>
              <a:ext cx="324036" cy="8090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solidFill>
                    <a:srgbClr val="FF0000"/>
                  </a:solidFill>
                </a:ln>
                <a:noFill/>
                <a:effectLst/>
                <a:latin typeface="Times New Roman" pitchFamily="18" charset="0"/>
                <a:ea typeface="宋体" pitchFamily="2" charset="-122"/>
              </a:endParaRPr>
            </a:p>
          </p:txBody>
        </p:sp>
        <p:sp>
          <p:nvSpPr>
            <p:cNvPr id="28" name="矩形 27">
              <a:extLst>
                <a:ext uri="{FF2B5EF4-FFF2-40B4-BE49-F238E27FC236}">
                  <a16:creationId xmlns:a16="http://schemas.microsoft.com/office/drawing/2014/main" id="{7B06DFFF-A1D5-B7A5-96C4-3A2369CB0AED}"/>
                </a:ext>
              </a:extLst>
            </p:cNvPr>
            <p:cNvSpPr/>
            <p:nvPr/>
          </p:nvSpPr>
          <p:spPr bwMode="auto">
            <a:xfrm>
              <a:off x="4499991" y="2392983"/>
              <a:ext cx="828092" cy="78574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solidFill>
                    <a:srgbClr val="FF0000"/>
                  </a:solidFill>
                </a:ln>
                <a:noFill/>
                <a:effectLst/>
                <a:latin typeface="Times New Roman" pitchFamily="18" charset="0"/>
                <a:ea typeface="宋体" pitchFamily="2" charset="-122"/>
              </a:endParaRPr>
            </a:p>
          </p:txBody>
        </p:sp>
        <p:pic>
          <p:nvPicPr>
            <p:cNvPr id="4108" name="Picture 12" descr="2022 tesla model y front exterior">
              <a:extLst>
                <a:ext uri="{FF2B5EF4-FFF2-40B4-BE49-F238E27FC236}">
                  <a16:creationId xmlns:a16="http://schemas.microsoft.com/office/drawing/2014/main" id="{A56AFEF9-A30A-B1C2-D194-6DB6D5B479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1673" y="2195532"/>
              <a:ext cx="1436187" cy="107938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E0230B50-EFD4-590F-E882-BD84FB203E0A}"/>
                </a:ext>
              </a:extLst>
            </p:cNvPr>
            <p:cNvSpPr/>
            <p:nvPr/>
          </p:nvSpPr>
          <p:spPr bwMode="auto">
            <a:xfrm>
              <a:off x="3027550" y="2535240"/>
              <a:ext cx="1076397" cy="46805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solidFill>
                    <a:srgbClr val="FF0000"/>
                  </a:solidFill>
                </a:ln>
                <a:noFill/>
                <a:effectLst/>
                <a:latin typeface="Times New Roman" pitchFamily="18" charset="0"/>
                <a:ea typeface="宋体" pitchFamily="2" charset="-122"/>
              </a:endParaRPr>
            </a:p>
          </p:txBody>
        </p:sp>
        <p:sp>
          <p:nvSpPr>
            <p:cNvPr id="30" name="文本框 29">
              <a:extLst>
                <a:ext uri="{FF2B5EF4-FFF2-40B4-BE49-F238E27FC236}">
                  <a16:creationId xmlns:a16="http://schemas.microsoft.com/office/drawing/2014/main" id="{EB0746E5-4165-CF14-8EDF-51A08A1BEAE7}"/>
                </a:ext>
              </a:extLst>
            </p:cNvPr>
            <p:cNvSpPr txBox="1"/>
            <p:nvPr/>
          </p:nvSpPr>
          <p:spPr>
            <a:xfrm>
              <a:off x="1403648" y="1906763"/>
              <a:ext cx="4178067"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base classes: abundant labeled instances</a:t>
              </a:r>
              <a:endParaRPr kumimoji="1" lang="zh-CN" altLang="en-US" sz="1600"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C2DD7EBA-7A7A-09F9-F7CA-03B309BC24D8}"/>
                </a:ext>
              </a:extLst>
            </p:cNvPr>
            <p:cNvSpPr txBox="1"/>
            <p:nvPr/>
          </p:nvSpPr>
          <p:spPr>
            <a:xfrm>
              <a:off x="1260288" y="3209471"/>
              <a:ext cx="4291559"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Person,</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Dog</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Car</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Bird</a:t>
              </a:r>
              <a:endParaRPr kumimoji="1" lang="zh-CN" altLang="en-US" sz="1600" dirty="0">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E491DD8A-BD40-A402-C991-B007B205AD1F}"/>
                </a:ext>
              </a:extLst>
            </p:cNvPr>
            <p:cNvSpPr txBox="1"/>
            <p:nvPr/>
          </p:nvSpPr>
          <p:spPr>
            <a:xfrm>
              <a:off x="1475302" y="3624426"/>
              <a:ext cx="4200765"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novel classes: </a:t>
              </a:r>
              <a:r>
                <a:rPr kumimoji="1" lang="en-US" altLang="zh-CN" sz="1600" b="1" dirty="0">
                  <a:latin typeface="Microsoft YaHei" panose="020B0503020204020204" pitchFamily="34" charset="-122"/>
                  <a:ea typeface="Microsoft YaHei" panose="020B0503020204020204" pitchFamily="34" charset="-122"/>
                </a:rPr>
                <a:t>very few </a:t>
              </a:r>
              <a:r>
                <a:rPr kumimoji="1" lang="en-US" altLang="zh-CN" sz="1600" dirty="0">
                  <a:latin typeface="Microsoft YaHei" panose="020B0503020204020204" pitchFamily="34" charset="-122"/>
                  <a:ea typeface="Microsoft YaHei" panose="020B0503020204020204" pitchFamily="34" charset="-122"/>
                </a:rPr>
                <a:t>labeled instances</a:t>
              </a:r>
              <a:endParaRPr kumimoji="1" lang="zh-CN" altLang="en-US" sz="1600"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E5F09833-35D9-748F-83CF-715E51219D9A}"/>
                </a:ext>
              </a:extLst>
            </p:cNvPr>
            <p:cNvSpPr txBox="1"/>
            <p:nvPr/>
          </p:nvSpPr>
          <p:spPr>
            <a:xfrm>
              <a:off x="1346189" y="4926650"/>
              <a:ext cx="4269310"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Hammer</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Wrench</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Pliers</a:t>
              </a:r>
              <a:endParaRPr kumimoji="1" lang="zh-CN" altLang="en-US" sz="1600" dirty="0">
                <a:latin typeface="Microsoft YaHei" panose="020B0503020204020204" pitchFamily="34" charset="-122"/>
                <a:ea typeface="Microsoft YaHei" panose="020B0503020204020204" pitchFamily="34" charset="-122"/>
              </a:endParaRPr>
            </a:p>
          </p:txBody>
        </p:sp>
        <p:pic>
          <p:nvPicPr>
            <p:cNvPr id="6" name="图片 5" descr="\documentclass{article}&#10;\usepackage{amsmath}&#10;\pagestyle{empty}&#10;\begin{document}&#10;&#10;$C_{base}$&#10;&#10;&#10;\end{document}" title="IguanaTex Bitmap Display">
              <a:extLst>
                <a:ext uri="{FF2B5EF4-FFF2-40B4-BE49-F238E27FC236}">
                  <a16:creationId xmlns:a16="http://schemas.microsoft.com/office/drawing/2014/main" id="{C13C8BAA-35BC-1CBE-3BE1-0C07DA8E62C2}"/>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rot="16200000">
              <a:off x="770496" y="2585988"/>
              <a:ext cx="558800" cy="228600"/>
            </a:xfrm>
            <a:prstGeom prst="rect">
              <a:avLst/>
            </a:prstGeom>
          </p:spPr>
        </p:pic>
        <p:pic>
          <p:nvPicPr>
            <p:cNvPr id="11" name="图片 10" descr="\documentclass{article}&#10;\usepackage{amsmath}&#10;\pagestyle{empty}&#10;\begin{document}&#10;&#10;$C_{novel}$&#10;&#10;&#10;\end{document}" title="IguanaTex Bitmap Display">
              <a:extLst>
                <a:ext uri="{FF2B5EF4-FFF2-40B4-BE49-F238E27FC236}">
                  <a16:creationId xmlns:a16="http://schemas.microsoft.com/office/drawing/2014/main" id="{8A93F89F-A396-2ACB-4782-CAE1C4CB606F}"/>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rot="16200000">
              <a:off x="719696" y="4280644"/>
              <a:ext cx="660400" cy="228600"/>
            </a:xfrm>
            <a:prstGeom prst="rect">
              <a:avLst/>
            </a:prstGeom>
          </p:spPr>
        </p:pic>
        <p:cxnSp>
          <p:nvCxnSpPr>
            <p:cNvPr id="13" name="直线箭头连接符 12">
              <a:extLst>
                <a:ext uri="{FF2B5EF4-FFF2-40B4-BE49-F238E27FC236}">
                  <a16:creationId xmlns:a16="http://schemas.microsoft.com/office/drawing/2014/main" id="{DABD5CC2-C1AA-7C5A-FF41-BF6136863538}"/>
                </a:ext>
              </a:extLst>
            </p:cNvPr>
            <p:cNvCxnSpPr>
              <a:cxnSpLocks/>
            </p:cNvCxnSpPr>
            <p:nvPr/>
          </p:nvCxnSpPr>
          <p:spPr bwMode="auto">
            <a:xfrm>
              <a:off x="6012160" y="2769266"/>
              <a:ext cx="1304051" cy="11265"/>
            </a:xfrm>
            <a:prstGeom prst="straightConnector1">
              <a:avLst/>
            </a:prstGeom>
            <a:solidFill>
              <a:schemeClr val="accent1"/>
            </a:solidFill>
            <a:ln w="25400" cap="flat" cmpd="sng" algn="ctr">
              <a:solidFill>
                <a:schemeClr val="accent5">
                  <a:lumMod val="75000"/>
                </a:schemeClr>
              </a:solidFill>
              <a:prstDash val="solid"/>
              <a:round/>
              <a:headEnd type="none" w="med" len="med"/>
              <a:tailEnd type="triangle"/>
            </a:ln>
            <a:effectLst/>
          </p:spPr>
        </p:cxnSp>
        <p:cxnSp>
          <p:nvCxnSpPr>
            <p:cNvPr id="14" name="直线箭头连接符 13">
              <a:extLst>
                <a:ext uri="{FF2B5EF4-FFF2-40B4-BE49-F238E27FC236}">
                  <a16:creationId xmlns:a16="http://schemas.microsoft.com/office/drawing/2014/main" id="{A73D00D3-E4E0-D097-E602-07905B60DF16}"/>
                </a:ext>
              </a:extLst>
            </p:cNvPr>
            <p:cNvCxnSpPr>
              <a:cxnSpLocks/>
            </p:cNvCxnSpPr>
            <p:nvPr/>
          </p:nvCxnSpPr>
          <p:spPr bwMode="auto">
            <a:xfrm>
              <a:off x="6008668" y="4450624"/>
              <a:ext cx="1307543" cy="11265"/>
            </a:xfrm>
            <a:prstGeom prst="straightConnector1">
              <a:avLst/>
            </a:prstGeom>
            <a:solidFill>
              <a:schemeClr val="accent1"/>
            </a:solidFill>
            <a:ln w="25400" cap="flat" cmpd="sng" algn="ctr">
              <a:solidFill>
                <a:schemeClr val="accent6">
                  <a:lumMod val="20000"/>
                  <a:lumOff val="80000"/>
                </a:schemeClr>
              </a:solidFill>
              <a:prstDash val="solid"/>
              <a:round/>
              <a:headEnd type="none" w="med" len="med"/>
              <a:tailEnd type="triangle"/>
            </a:ln>
            <a:effectLst/>
          </p:spPr>
        </p:cxnSp>
        <p:sp>
          <p:nvSpPr>
            <p:cNvPr id="16" name="圆角矩形 15">
              <a:extLst>
                <a:ext uri="{FF2B5EF4-FFF2-40B4-BE49-F238E27FC236}">
                  <a16:creationId xmlns:a16="http://schemas.microsoft.com/office/drawing/2014/main" id="{83D604A8-3B77-E8F5-D243-2C736BA025C0}"/>
                </a:ext>
              </a:extLst>
            </p:cNvPr>
            <p:cNvSpPr/>
            <p:nvPr/>
          </p:nvSpPr>
          <p:spPr bwMode="auto">
            <a:xfrm>
              <a:off x="7316211" y="1961762"/>
              <a:ext cx="748177" cy="3286021"/>
            </a:xfrm>
            <a:prstGeom prst="roundRect">
              <a:avLst/>
            </a:prstGeom>
            <a:solidFill>
              <a:schemeClr val="accent2">
                <a:lumMod val="20000"/>
                <a:lumOff val="80000"/>
                <a:alpha val="44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8" name="文本框 17">
              <a:extLst>
                <a:ext uri="{FF2B5EF4-FFF2-40B4-BE49-F238E27FC236}">
                  <a16:creationId xmlns:a16="http://schemas.microsoft.com/office/drawing/2014/main" id="{B3FFC45E-3A4D-1D60-8AD1-5297E3276A5F}"/>
                </a:ext>
              </a:extLst>
            </p:cNvPr>
            <p:cNvSpPr txBox="1"/>
            <p:nvPr/>
          </p:nvSpPr>
          <p:spPr>
            <a:xfrm>
              <a:off x="5940152" y="2446144"/>
              <a:ext cx="1462580" cy="584775"/>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base</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training</a:t>
              </a:r>
            </a:p>
            <a:p>
              <a:pPr algn="ctr"/>
              <a:r>
                <a:rPr kumimoji="1" lang="en-US" altLang="zh-CN" sz="1600" dirty="0">
                  <a:latin typeface="Microsoft YaHei" panose="020B0503020204020204" pitchFamily="34" charset="-122"/>
                  <a:ea typeface="Microsoft YaHei" panose="020B0503020204020204" pitchFamily="34" charset="-122"/>
                </a:rPr>
                <a:t>stage</a:t>
              </a:r>
              <a:endParaRPr kumimoji="1" lang="zh-CN" altLang="en-US" sz="1600" dirty="0">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0A93C814-87E6-60B6-F596-42B395F90C88}"/>
                </a:ext>
              </a:extLst>
            </p:cNvPr>
            <p:cNvSpPr txBox="1"/>
            <p:nvPr/>
          </p:nvSpPr>
          <p:spPr>
            <a:xfrm>
              <a:off x="5910319" y="4140369"/>
              <a:ext cx="1542731" cy="584775"/>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novel</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training</a:t>
              </a:r>
            </a:p>
            <a:p>
              <a:pPr algn="ctr"/>
              <a:r>
                <a:rPr kumimoji="1" lang="en-US" altLang="zh-CN" sz="1600" dirty="0">
                  <a:latin typeface="Microsoft YaHei" panose="020B0503020204020204" pitchFamily="34" charset="-122"/>
                  <a:ea typeface="Microsoft YaHei" panose="020B0503020204020204" pitchFamily="34" charset="-122"/>
                </a:rPr>
                <a:t>stage</a:t>
              </a:r>
              <a:endParaRPr kumimoji="1" lang="zh-CN" altLang="en-US" sz="1600" dirty="0">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21C347E1-E201-D99F-9962-2D02E8CC48E8}"/>
                </a:ext>
              </a:extLst>
            </p:cNvPr>
            <p:cNvSpPr txBox="1"/>
            <p:nvPr/>
          </p:nvSpPr>
          <p:spPr>
            <a:xfrm rot="16200000">
              <a:off x="6142644" y="3389947"/>
              <a:ext cx="3086206" cy="369332"/>
            </a:xfrm>
            <a:prstGeom prst="rect">
              <a:avLst/>
            </a:prstGeom>
            <a:noFill/>
          </p:spPr>
          <p:txBody>
            <a:bodyPr wrap="square">
              <a:spAutoFit/>
            </a:bodyPr>
            <a:lstStyle/>
            <a:p>
              <a:pPr algn="ctr" eaLnBrk="1" hangingPunct="1"/>
              <a:r>
                <a:rPr kumimoji="0" lang="en-US" altLang="zh-CN" sz="1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FSOD and FSIS</a:t>
              </a:r>
              <a:endParaRPr kumimoji="0" lang="zh-CN" altLang="en-US" sz="1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grpSp>
      <p:sp>
        <p:nvSpPr>
          <p:cNvPr id="41" name="文本框 40">
            <a:extLst>
              <a:ext uri="{FF2B5EF4-FFF2-40B4-BE49-F238E27FC236}">
                <a16:creationId xmlns:a16="http://schemas.microsoft.com/office/drawing/2014/main" id="{29FE62AB-B106-5B8D-6E15-B329C67A4915}"/>
              </a:ext>
            </a:extLst>
          </p:cNvPr>
          <p:cNvSpPr txBox="1"/>
          <p:nvPr/>
        </p:nvSpPr>
        <p:spPr>
          <a:xfrm>
            <a:off x="143508" y="1304764"/>
            <a:ext cx="8812484" cy="1323439"/>
          </a:xfrm>
          <a:prstGeom prst="rect">
            <a:avLst/>
          </a:prstGeom>
          <a:noFill/>
        </p:spPr>
        <p:txBody>
          <a:bodyPr wrap="square">
            <a:spAutoFit/>
          </a:bodyPr>
          <a:lstStyle/>
          <a:p>
            <a:pPr algn="just"/>
            <a:r>
              <a:rPr lang="en-US" altLang="zh-CN" sz="1600" dirty="0">
                <a:latin typeface="Microsoft YaHei" panose="020B0503020204020204" pitchFamily="34" charset="-122"/>
                <a:ea typeface="Microsoft YaHei" panose="020B0503020204020204" pitchFamily="34" charset="-122"/>
              </a:rPr>
              <a:t>Few-shot object detection (FSOD) aims to detect novel objects with very few novel instances</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and</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abundant</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base</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instances.</a:t>
            </a:r>
            <a:endParaRPr lang="en-US" altLang="zh-CN" sz="1050" dirty="0">
              <a:latin typeface="Microsoft YaHei" panose="020B0503020204020204" pitchFamily="34" charset="-122"/>
              <a:ea typeface="Microsoft YaHei" panose="020B0503020204020204" pitchFamily="34" charset="-122"/>
            </a:endParaRPr>
          </a:p>
          <a:p>
            <a:pPr algn="just"/>
            <a:endParaRPr lang="en-US" altLang="zh-CN" sz="1600" dirty="0">
              <a:latin typeface="Microsoft YaHei" panose="020B0503020204020204" pitchFamily="34" charset="-122"/>
              <a:ea typeface="Microsoft YaHei" panose="020B0503020204020204" pitchFamily="34" charset="-122"/>
            </a:endParaRPr>
          </a:p>
          <a:p>
            <a:pPr algn="just"/>
            <a:r>
              <a:rPr lang="en-US" altLang="zh-CN" sz="1600" dirty="0">
                <a:latin typeface="Microsoft YaHei" panose="020B0503020204020204" pitchFamily="34" charset="-122"/>
                <a:ea typeface="Microsoft YaHei" panose="020B0503020204020204" pitchFamily="34" charset="-122"/>
              </a:rPr>
              <a:t>General</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idea: a</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few-shot model should</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be able to transfer previous</a:t>
            </a:r>
            <a:r>
              <a:rPr lang="zh-CN" altLang="en-US" sz="1600"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knowledge about base classes to help future detection tasks on novel classes.</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17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a:xfrm>
            <a:off x="3518520" y="6520259"/>
            <a:ext cx="2133600" cy="365125"/>
          </a:xfrm>
        </p:spPr>
        <p:txBody>
          <a:bodyPr/>
          <a:lstStyle/>
          <a:p>
            <a:fld id="{71296DC4-A542-4FA6-93A4-D8837072381A}" type="slidenum">
              <a:rPr lang="zh-CN" altLang="en-US" smtClean="0"/>
              <a:pPr/>
              <a:t>3</a:t>
            </a:fld>
            <a:endParaRPr lang="zh-CN" altLang="en-US" dirty="0"/>
          </a:p>
        </p:txBody>
      </p:sp>
      <p:sp>
        <p:nvSpPr>
          <p:cNvPr id="3" name="标题 2"/>
          <p:cNvSpPr>
            <a:spLocks noGrp="1"/>
          </p:cNvSpPr>
          <p:nvPr>
            <p:ph type="title"/>
          </p:nvPr>
        </p:nvSpPr>
        <p:spPr/>
        <p:txBody>
          <a:bodyPr/>
          <a:lstStyle/>
          <a:p>
            <a:r>
              <a:rPr lang="en-US" altLang="zh-CN" dirty="0"/>
              <a:t>Introduction</a:t>
            </a:r>
            <a:endParaRPr lang="zh-CN" altLang="en-US" b="0" dirty="0"/>
          </a:p>
        </p:txBody>
      </p:sp>
      <p:sp>
        <p:nvSpPr>
          <p:cNvPr id="17" name="矩形 16"/>
          <p:cNvSpPr/>
          <p:nvPr/>
        </p:nvSpPr>
        <p:spPr>
          <a:xfrm>
            <a:off x="159207" y="836712"/>
            <a:ext cx="8820999" cy="1138773"/>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Few-shot</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learning</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paradigm</a:t>
            </a:r>
            <a:r>
              <a:rPr lang="zh-CN" altLang="en-US" sz="2800" b="1" dirty="0">
                <a:solidFill>
                  <a:srgbClr val="FF9900"/>
                </a:solidFill>
                <a:latin typeface="微软雅黑" panose="020B0503020204020204" pitchFamily="34" charset="-122"/>
                <a:ea typeface="微软雅黑" panose="020B0503020204020204" pitchFamily="34" charset="-122"/>
              </a:rPr>
              <a:t> </a:t>
            </a:r>
            <a:endParaRPr lang="en-US" altLang="zh-CN" sz="2800" b="1" dirty="0">
              <a:solidFill>
                <a:srgbClr val="FF9900"/>
              </a:solidFill>
              <a:latin typeface="微软雅黑" panose="020B0503020204020204" pitchFamily="34" charset="-122"/>
              <a:ea typeface="微软雅黑"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Meta-learning paradigm</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aims to acquire task-level knowledge on base classes and generalize better to novel classes. </a:t>
            </a:r>
          </a:p>
        </p:txBody>
      </p:sp>
      <p:sp>
        <p:nvSpPr>
          <p:cNvPr id="1054" name="文本框 1053">
            <a:extLst>
              <a:ext uri="{FF2B5EF4-FFF2-40B4-BE49-F238E27FC236}">
                <a16:creationId xmlns:a16="http://schemas.microsoft.com/office/drawing/2014/main" id="{078727BA-CA02-A565-A211-33E1D690428C}"/>
              </a:ext>
            </a:extLst>
          </p:cNvPr>
          <p:cNvSpPr txBox="1"/>
          <p:nvPr/>
        </p:nvSpPr>
        <p:spPr>
          <a:xfrm>
            <a:off x="2645345" y="5087001"/>
            <a:ext cx="6334861" cy="1015663"/>
          </a:xfrm>
          <a:prstGeom prst="rect">
            <a:avLst/>
          </a:prstGeom>
          <a:noFill/>
        </p:spPr>
        <p:txBody>
          <a:bodyPr wrap="square">
            <a:spAutoFit/>
          </a:bodyPr>
          <a:lstStyle/>
          <a:p>
            <a:pPr algn="just"/>
            <a:r>
              <a:rPr lang="en-US" altLang="zh-CN" sz="2000" dirty="0">
                <a:latin typeface="Microsoft YaHei" panose="020B0503020204020204" pitchFamily="34" charset="-122"/>
                <a:ea typeface="Microsoft YaHei" panose="020B0503020204020204" pitchFamily="34" charset="-122"/>
              </a:rPr>
              <a:t>These</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methods suffer from a complicated training process (episodic training) and data organization (support-query pair). </a:t>
            </a:r>
            <a:endParaRPr lang="zh-CN" altLang="en-US" sz="2000" dirty="0">
              <a:latin typeface="Microsoft YaHei" panose="020B0503020204020204" pitchFamily="34" charset="-122"/>
              <a:ea typeface="Microsoft YaHei" panose="020B0503020204020204" pitchFamily="34" charset="-122"/>
            </a:endParaRPr>
          </a:p>
        </p:txBody>
      </p:sp>
      <p:sp>
        <p:nvSpPr>
          <p:cNvPr id="1068" name="文本框 1067">
            <a:extLst>
              <a:ext uri="{FF2B5EF4-FFF2-40B4-BE49-F238E27FC236}">
                <a16:creationId xmlns:a16="http://schemas.microsoft.com/office/drawing/2014/main" id="{21430DC2-E3D5-B908-2A40-EF544A753CED}"/>
              </a:ext>
            </a:extLst>
          </p:cNvPr>
          <p:cNvSpPr txBox="1"/>
          <p:nvPr/>
        </p:nvSpPr>
        <p:spPr>
          <a:xfrm>
            <a:off x="220770" y="4874503"/>
            <a:ext cx="2731049" cy="1569660"/>
          </a:xfrm>
          <a:prstGeom prst="rect">
            <a:avLst/>
          </a:prstGeom>
          <a:noFill/>
        </p:spPr>
        <p:txBody>
          <a:bodyPr wrap="square">
            <a:spAutoFit/>
          </a:bodyPr>
          <a:lstStyle/>
          <a:p>
            <a:pPr marL="285750" indent="-285750">
              <a:buFont typeface="Wingdings" pitchFamily="2" charset="2"/>
              <a:buChar char="ü"/>
            </a:pPr>
            <a:r>
              <a:rPr lang="en-US" altLang="zh-CN" sz="1600" dirty="0">
                <a:latin typeface="Microsoft YaHei" panose="020B0503020204020204" pitchFamily="34" charset="-122"/>
                <a:ea typeface="Microsoft YaHei" panose="020B0503020204020204" pitchFamily="34" charset="-122"/>
              </a:rPr>
              <a:t>Meta RCNN,</a:t>
            </a:r>
            <a:r>
              <a:rPr lang="zh-CN" altLang="en-US" sz="1600" dirty="0">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ICCV</a:t>
            </a:r>
            <a:r>
              <a:rPr lang="zh-CN" altLang="en-US" sz="1600" i="1" dirty="0">
                <a:solidFill>
                  <a:srgbClr val="FF9900"/>
                </a:solidFill>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19;</a:t>
            </a:r>
          </a:p>
          <a:p>
            <a:pPr marL="285750" indent="-285750">
              <a:buFont typeface="Wingdings" pitchFamily="2" charset="2"/>
              <a:buChar char="ü"/>
            </a:pPr>
            <a:r>
              <a:rPr lang="en-US" altLang="zh-CN" sz="1600" dirty="0">
                <a:latin typeface="Microsoft YaHei" panose="020B0503020204020204" pitchFamily="34" charset="-122"/>
                <a:ea typeface="Microsoft YaHei" panose="020B0503020204020204" pitchFamily="34" charset="-122"/>
              </a:rPr>
              <a:t>FSRW,</a:t>
            </a:r>
            <a:r>
              <a:rPr lang="zh-CN" altLang="en-US" sz="1600" dirty="0">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ICCV</a:t>
            </a:r>
            <a:r>
              <a:rPr lang="zh-CN" altLang="en-US" sz="1600" i="1" dirty="0">
                <a:solidFill>
                  <a:srgbClr val="FF9900"/>
                </a:solidFill>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19;</a:t>
            </a:r>
          </a:p>
          <a:p>
            <a:pPr marL="285750" indent="-285750">
              <a:buFont typeface="Wingdings" pitchFamily="2" charset="2"/>
              <a:buChar char="ü"/>
            </a:pPr>
            <a:r>
              <a:rPr lang="en-US" altLang="zh-CN" sz="1600" dirty="0" err="1">
                <a:latin typeface="Microsoft YaHei" panose="020B0503020204020204" pitchFamily="34" charset="-122"/>
                <a:ea typeface="Microsoft YaHei" panose="020B0503020204020204" pitchFamily="34" charset="-122"/>
              </a:rPr>
              <a:t>FSDetView</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ECCV</a:t>
            </a:r>
            <a:r>
              <a:rPr lang="zh-CN" altLang="en-US" sz="1600" i="1" dirty="0">
                <a:solidFill>
                  <a:srgbClr val="FF9900"/>
                </a:solidFill>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20;</a:t>
            </a:r>
          </a:p>
          <a:p>
            <a:pPr marL="285750" indent="-285750">
              <a:buFont typeface="Wingdings" pitchFamily="2" charset="2"/>
              <a:buChar char="ü"/>
            </a:pPr>
            <a:r>
              <a:rPr lang="en-US" altLang="zh-CN" sz="1600" dirty="0">
                <a:latin typeface="Microsoft YaHei" panose="020B0503020204020204" pitchFamily="34" charset="-122"/>
                <a:ea typeface="Microsoft YaHei" panose="020B0503020204020204" pitchFamily="34" charset="-122"/>
              </a:rPr>
              <a:t>TIP,</a:t>
            </a:r>
            <a:r>
              <a:rPr lang="zh-CN" altLang="en-US" sz="1600" dirty="0">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CVPR</a:t>
            </a:r>
            <a:r>
              <a:rPr lang="zh-CN" altLang="en-US" sz="1600" i="1" dirty="0">
                <a:solidFill>
                  <a:srgbClr val="FF9900"/>
                </a:solidFill>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21;</a:t>
            </a:r>
          </a:p>
          <a:p>
            <a:pPr marL="285750" indent="-285750">
              <a:buFont typeface="Wingdings" pitchFamily="2" charset="2"/>
              <a:buChar char="ü"/>
            </a:pPr>
            <a:r>
              <a:rPr lang="en-US" altLang="zh-CN" sz="1600" dirty="0">
                <a:latin typeface="Microsoft YaHei" panose="020B0503020204020204" pitchFamily="34" charset="-122"/>
                <a:ea typeface="Microsoft YaHei" panose="020B0503020204020204" pitchFamily="34" charset="-122"/>
              </a:rPr>
              <a:t>FCT,</a:t>
            </a:r>
            <a:r>
              <a:rPr lang="zh-CN" altLang="en-US" sz="1600" dirty="0">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CVPR</a:t>
            </a:r>
            <a:r>
              <a:rPr lang="zh-CN" altLang="en-US" sz="1600" i="1" dirty="0">
                <a:solidFill>
                  <a:srgbClr val="FF9900"/>
                </a:solidFill>
                <a:latin typeface="Microsoft YaHei" panose="020B0503020204020204" pitchFamily="34" charset="-122"/>
                <a:ea typeface="Microsoft YaHei" panose="020B0503020204020204" pitchFamily="34" charset="-122"/>
              </a:rPr>
              <a:t> </a:t>
            </a:r>
            <a:r>
              <a:rPr lang="en-US" altLang="zh-CN" sz="1600" i="1" dirty="0">
                <a:solidFill>
                  <a:srgbClr val="FF9900"/>
                </a:solidFill>
                <a:latin typeface="Microsoft YaHei" panose="020B0503020204020204" pitchFamily="34" charset="-122"/>
                <a:ea typeface="Microsoft YaHei" panose="020B0503020204020204" pitchFamily="34" charset="-122"/>
              </a:rPr>
              <a:t>22;</a:t>
            </a:r>
          </a:p>
          <a:p>
            <a:r>
              <a:rPr lang="zh-CN" altLang="en-US" sz="1600" dirty="0">
                <a:latin typeface="Microsoft YaHei" panose="020B0503020204020204" pitchFamily="34" charset="-122"/>
                <a:ea typeface="Microsoft YaHei" panose="020B0503020204020204" pitchFamily="34" charset="-122"/>
              </a:rPr>
              <a:t>           ⋯⋯</a:t>
            </a:r>
            <a:endParaRPr lang="en-US" altLang="zh-CN" sz="1600" dirty="0">
              <a:latin typeface="Microsoft YaHei" panose="020B0503020204020204" pitchFamily="34" charset="-122"/>
              <a:ea typeface="Microsoft YaHei" panose="020B0503020204020204" pitchFamily="34" charset="-122"/>
            </a:endParaRPr>
          </a:p>
        </p:txBody>
      </p:sp>
      <p:grpSp>
        <p:nvGrpSpPr>
          <p:cNvPr id="1118" name="组合 1117">
            <a:extLst>
              <a:ext uri="{FF2B5EF4-FFF2-40B4-BE49-F238E27FC236}">
                <a16:creationId xmlns:a16="http://schemas.microsoft.com/office/drawing/2014/main" id="{F760DF42-D6B3-4EB6-499F-5D522AF224F5}"/>
              </a:ext>
            </a:extLst>
          </p:cNvPr>
          <p:cNvGrpSpPr/>
          <p:nvPr/>
        </p:nvGrpSpPr>
        <p:grpSpPr>
          <a:xfrm>
            <a:off x="488011" y="2060848"/>
            <a:ext cx="8356343" cy="2713743"/>
            <a:chOff x="488011" y="2060848"/>
            <a:chExt cx="8356343" cy="2713743"/>
          </a:xfrm>
        </p:grpSpPr>
        <p:sp>
          <p:nvSpPr>
            <p:cNvPr id="33" name="立方体 32">
              <a:extLst>
                <a:ext uri="{FF2B5EF4-FFF2-40B4-BE49-F238E27FC236}">
                  <a16:creationId xmlns:a16="http://schemas.microsoft.com/office/drawing/2014/main" id="{EC7F9465-3519-F216-C887-77F40B7AC865}"/>
                </a:ext>
              </a:extLst>
            </p:cNvPr>
            <p:cNvSpPr/>
            <p:nvPr/>
          </p:nvSpPr>
          <p:spPr bwMode="auto">
            <a:xfrm>
              <a:off x="5907139" y="2332973"/>
              <a:ext cx="357049" cy="657176"/>
            </a:xfrm>
            <a:prstGeom prst="cube">
              <a:avLst>
                <a:gd name="adj" fmla="val 55567"/>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pic>
          <p:nvPicPr>
            <p:cNvPr id="8" name="图片 7">
              <a:extLst>
                <a:ext uri="{FF2B5EF4-FFF2-40B4-BE49-F238E27FC236}">
                  <a16:creationId xmlns:a16="http://schemas.microsoft.com/office/drawing/2014/main" id="{E391B622-F0BC-4D2C-6257-E32E3C93AD74}"/>
                </a:ext>
              </a:extLst>
            </p:cNvPr>
            <p:cNvPicPr>
              <a:picLocks noChangeAspect="1"/>
            </p:cNvPicPr>
            <p:nvPr/>
          </p:nvPicPr>
          <p:blipFill>
            <a:blip r:embed="rId3"/>
            <a:stretch>
              <a:fillRect/>
            </a:stretch>
          </p:blipFill>
          <p:spPr>
            <a:xfrm>
              <a:off x="494375" y="2473809"/>
              <a:ext cx="857475" cy="655240"/>
            </a:xfrm>
            <a:prstGeom prst="rect">
              <a:avLst/>
            </a:prstGeom>
          </p:spPr>
        </p:pic>
        <p:pic>
          <p:nvPicPr>
            <p:cNvPr id="9" name="图片 8">
              <a:extLst>
                <a:ext uri="{FF2B5EF4-FFF2-40B4-BE49-F238E27FC236}">
                  <a16:creationId xmlns:a16="http://schemas.microsoft.com/office/drawing/2014/main" id="{9DE992B8-B58B-312D-C337-57B07EDA0486}"/>
                </a:ext>
              </a:extLst>
            </p:cNvPr>
            <p:cNvPicPr>
              <a:picLocks noChangeAspect="1"/>
            </p:cNvPicPr>
            <p:nvPr/>
          </p:nvPicPr>
          <p:blipFill>
            <a:blip r:embed="rId4"/>
            <a:stretch>
              <a:fillRect/>
            </a:stretch>
          </p:blipFill>
          <p:spPr>
            <a:xfrm>
              <a:off x="554718" y="3356992"/>
              <a:ext cx="640014" cy="1417599"/>
            </a:xfrm>
            <a:prstGeom prst="rect">
              <a:avLst/>
            </a:prstGeom>
          </p:spPr>
        </p:pic>
        <p:sp>
          <p:nvSpPr>
            <p:cNvPr id="11" name="梯形 10">
              <a:extLst>
                <a:ext uri="{FF2B5EF4-FFF2-40B4-BE49-F238E27FC236}">
                  <a16:creationId xmlns:a16="http://schemas.microsoft.com/office/drawing/2014/main" id="{F6A7BA60-B2A7-CEA5-1D48-FAC0443F687A}"/>
                </a:ext>
              </a:extLst>
            </p:cNvPr>
            <p:cNvSpPr/>
            <p:nvPr/>
          </p:nvSpPr>
          <p:spPr bwMode="auto">
            <a:xfrm rot="5400000">
              <a:off x="1645173" y="2548962"/>
              <a:ext cx="938364" cy="677695"/>
            </a:xfrm>
            <a:prstGeom prst="trapezoid">
              <a:avLst/>
            </a:prstGeom>
            <a:solidFill>
              <a:srgbClr val="B5C6E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pic>
          <p:nvPicPr>
            <p:cNvPr id="14" name="图片 13">
              <a:extLst>
                <a:ext uri="{FF2B5EF4-FFF2-40B4-BE49-F238E27FC236}">
                  <a16:creationId xmlns:a16="http://schemas.microsoft.com/office/drawing/2014/main" id="{3E8ED71D-C064-7C74-8E64-9C001F931340}"/>
                </a:ext>
              </a:extLst>
            </p:cNvPr>
            <p:cNvPicPr>
              <a:picLocks noChangeAspect="1"/>
            </p:cNvPicPr>
            <p:nvPr/>
          </p:nvPicPr>
          <p:blipFill>
            <a:blip r:embed="rId5"/>
            <a:stretch>
              <a:fillRect/>
            </a:stretch>
          </p:blipFill>
          <p:spPr>
            <a:xfrm>
              <a:off x="3636889" y="3633838"/>
              <a:ext cx="748633" cy="1055302"/>
            </a:xfrm>
            <a:prstGeom prst="rect">
              <a:avLst/>
            </a:prstGeom>
          </p:spPr>
        </p:pic>
        <p:sp>
          <p:nvSpPr>
            <p:cNvPr id="15" name="立方体 14">
              <a:extLst>
                <a:ext uri="{FF2B5EF4-FFF2-40B4-BE49-F238E27FC236}">
                  <a16:creationId xmlns:a16="http://schemas.microsoft.com/office/drawing/2014/main" id="{0455FD6B-B286-51B7-EB67-E3EA18F3DFF5}"/>
                </a:ext>
              </a:extLst>
            </p:cNvPr>
            <p:cNvSpPr/>
            <p:nvPr/>
          </p:nvSpPr>
          <p:spPr bwMode="auto">
            <a:xfrm>
              <a:off x="3659778" y="2060848"/>
              <a:ext cx="640015" cy="1469010"/>
            </a:xfrm>
            <a:prstGeom prst="cube">
              <a:avLst>
                <a:gd name="adj" fmla="val 81243"/>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文本框 15">
              <a:extLst>
                <a:ext uri="{FF2B5EF4-FFF2-40B4-BE49-F238E27FC236}">
                  <a16:creationId xmlns:a16="http://schemas.microsoft.com/office/drawing/2014/main" id="{C5453D46-1926-08E4-BE42-8F09BA2F49BE}"/>
                </a:ext>
              </a:extLst>
            </p:cNvPr>
            <p:cNvSpPr txBox="1"/>
            <p:nvPr/>
          </p:nvSpPr>
          <p:spPr>
            <a:xfrm rot="16200000">
              <a:off x="1596913" y="2728524"/>
              <a:ext cx="902811" cy="276999"/>
            </a:xfrm>
            <a:prstGeom prst="rect">
              <a:avLst/>
            </a:prstGeom>
            <a:noFill/>
          </p:spPr>
          <p:txBody>
            <a:bodyPr wrap="none" rtlCol="0">
              <a:spAutoFit/>
            </a:bodyPr>
            <a:lstStyle/>
            <a:p>
              <a:r>
                <a:rPr kumimoji="1" lang="en-US" altLang="zh-CN" sz="1200" dirty="0">
                  <a:latin typeface="Microsoft YaHei" panose="020B0503020204020204" pitchFamily="34" charset="-122"/>
                  <a:ea typeface="Microsoft YaHei" panose="020B0503020204020204" pitchFamily="34" charset="-122"/>
                </a:rPr>
                <a:t>Backbone</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19" name="直线箭头连接符 18">
              <a:extLst>
                <a:ext uri="{FF2B5EF4-FFF2-40B4-BE49-F238E27FC236}">
                  <a16:creationId xmlns:a16="http://schemas.microsoft.com/office/drawing/2014/main" id="{37431012-B3C6-C28C-C9B9-B8B329C1C7B8}"/>
                </a:ext>
              </a:extLst>
            </p:cNvPr>
            <p:cNvCxnSpPr>
              <a:cxnSpLocks/>
            </p:cNvCxnSpPr>
            <p:nvPr/>
          </p:nvCxnSpPr>
          <p:spPr bwMode="auto">
            <a:xfrm>
              <a:off x="3311222" y="2453396"/>
              <a:ext cx="475606" cy="699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0" name="直线箭头连接符 19">
              <a:extLst>
                <a:ext uri="{FF2B5EF4-FFF2-40B4-BE49-F238E27FC236}">
                  <a16:creationId xmlns:a16="http://schemas.microsoft.com/office/drawing/2014/main" id="{37D479D5-D2DC-0023-C134-B33ACD6B7E9E}"/>
                </a:ext>
              </a:extLst>
            </p:cNvPr>
            <p:cNvCxnSpPr>
              <a:cxnSpLocks/>
            </p:cNvCxnSpPr>
            <p:nvPr/>
          </p:nvCxnSpPr>
          <p:spPr bwMode="auto">
            <a:xfrm>
              <a:off x="2453203" y="2888940"/>
              <a:ext cx="118804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3" name="梯形 22">
              <a:extLst>
                <a:ext uri="{FF2B5EF4-FFF2-40B4-BE49-F238E27FC236}">
                  <a16:creationId xmlns:a16="http://schemas.microsoft.com/office/drawing/2014/main" id="{E4C71E9C-421A-08C0-7A02-14C0E2C5054E}"/>
                </a:ext>
              </a:extLst>
            </p:cNvPr>
            <p:cNvSpPr/>
            <p:nvPr/>
          </p:nvSpPr>
          <p:spPr bwMode="auto">
            <a:xfrm rot="5400000">
              <a:off x="2843857" y="2247873"/>
              <a:ext cx="590395" cy="410789"/>
            </a:xfrm>
            <a:prstGeom prst="trapezoid">
              <a:avLst/>
            </a:prstGeom>
            <a:solidFill>
              <a:srgbClr val="B5C6E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4" name="文本框 23">
              <a:extLst>
                <a:ext uri="{FF2B5EF4-FFF2-40B4-BE49-F238E27FC236}">
                  <a16:creationId xmlns:a16="http://schemas.microsoft.com/office/drawing/2014/main" id="{A911D56B-9D41-E12A-0F69-3B35D84890EF}"/>
                </a:ext>
              </a:extLst>
            </p:cNvPr>
            <p:cNvSpPr txBox="1"/>
            <p:nvPr/>
          </p:nvSpPr>
          <p:spPr>
            <a:xfrm>
              <a:off x="2902483" y="2298240"/>
              <a:ext cx="505267" cy="276999"/>
            </a:xfrm>
            <a:prstGeom prst="rect">
              <a:avLst/>
            </a:prstGeom>
            <a:noFill/>
          </p:spPr>
          <p:txBody>
            <a:bodyPr wrap="none" rtlCol="0">
              <a:spAutoFit/>
            </a:bodyPr>
            <a:lstStyle/>
            <a:p>
              <a:r>
                <a:rPr kumimoji="1" lang="en-US" altLang="zh-CN" sz="1200" dirty="0">
                  <a:latin typeface="Microsoft YaHei" panose="020B0503020204020204" pitchFamily="34" charset="-122"/>
                  <a:ea typeface="Microsoft YaHei" panose="020B0503020204020204" pitchFamily="34" charset="-122"/>
                </a:rPr>
                <a:t>RPN</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36" name="肘形连接符 35">
              <a:extLst>
                <a:ext uri="{FF2B5EF4-FFF2-40B4-BE49-F238E27FC236}">
                  <a16:creationId xmlns:a16="http://schemas.microsoft.com/office/drawing/2014/main" id="{992D9CE7-327D-712F-21BD-ECFA13212CD0}"/>
                </a:ext>
              </a:extLst>
            </p:cNvPr>
            <p:cNvCxnSpPr>
              <a:cxnSpLocks/>
            </p:cNvCxnSpPr>
            <p:nvPr/>
          </p:nvCxnSpPr>
          <p:spPr bwMode="auto">
            <a:xfrm rot="5400000" flipH="1" flipV="1">
              <a:off x="2583231" y="2552651"/>
              <a:ext cx="416585" cy="217820"/>
            </a:xfrm>
            <a:prstGeom prst="bentConnector3">
              <a:avLst>
                <a:gd name="adj1" fmla="val 99649"/>
              </a:avLst>
            </a:prstGeom>
            <a:solidFill>
              <a:schemeClr val="accent1"/>
            </a:solidFill>
            <a:ln w="25400" cap="flat" cmpd="sng" algn="ctr">
              <a:solidFill>
                <a:schemeClr val="tx1"/>
              </a:solidFill>
              <a:prstDash val="solid"/>
              <a:round/>
              <a:headEnd type="none" w="med" len="med"/>
              <a:tailEnd type="none" w="med" len="med"/>
            </a:ln>
            <a:effectLst/>
          </p:spPr>
        </p:cxnSp>
        <p:sp>
          <p:nvSpPr>
            <p:cNvPr id="41" name="立方体 40">
              <a:extLst>
                <a:ext uri="{FF2B5EF4-FFF2-40B4-BE49-F238E27FC236}">
                  <a16:creationId xmlns:a16="http://schemas.microsoft.com/office/drawing/2014/main" id="{178CC58B-5544-F2C1-B776-029468817DD9}"/>
                </a:ext>
              </a:extLst>
            </p:cNvPr>
            <p:cNvSpPr/>
            <p:nvPr/>
          </p:nvSpPr>
          <p:spPr bwMode="auto">
            <a:xfrm>
              <a:off x="4084524" y="2175196"/>
              <a:ext cx="187322" cy="389708"/>
            </a:xfrm>
            <a:prstGeom prst="cube">
              <a:avLst>
                <a:gd name="adj" fmla="val 99075"/>
              </a:avLst>
            </a:prstGeom>
            <a:solidFill>
              <a:schemeClr val="tx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2">
                    <a:lumMod val="60000"/>
                    <a:lumOff val="40000"/>
                  </a:schemeClr>
                </a:solidFill>
                <a:effectLst/>
                <a:latin typeface="Times New Roman" pitchFamily="18" charset="0"/>
                <a:ea typeface="宋体" pitchFamily="2" charset="-122"/>
              </a:endParaRPr>
            </a:p>
          </p:txBody>
        </p:sp>
        <p:sp>
          <p:nvSpPr>
            <p:cNvPr id="42" name="立方体 41">
              <a:extLst>
                <a:ext uri="{FF2B5EF4-FFF2-40B4-BE49-F238E27FC236}">
                  <a16:creationId xmlns:a16="http://schemas.microsoft.com/office/drawing/2014/main" id="{9E8D0B72-1E8A-40B1-6C15-A1CF38980710}"/>
                </a:ext>
              </a:extLst>
            </p:cNvPr>
            <p:cNvSpPr/>
            <p:nvPr/>
          </p:nvSpPr>
          <p:spPr bwMode="auto">
            <a:xfrm>
              <a:off x="3947810" y="2468686"/>
              <a:ext cx="249636" cy="564270"/>
            </a:xfrm>
            <a:prstGeom prst="cube">
              <a:avLst>
                <a:gd name="adj" fmla="val 99075"/>
              </a:avLst>
            </a:prstGeom>
            <a:solidFill>
              <a:srgbClr val="FF99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3" name="立方体 42">
              <a:extLst>
                <a:ext uri="{FF2B5EF4-FFF2-40B4-BE49-F238E27FC236}">
                  <a16:creationId xmlns:a16="http://schemas.microsoft.com/office/drawing/2014/main" id="{98407CD0-2CCE-8DDE-8698-0597E55E45A9}"/>
                </a:ext>
              </a:extLst>
            </p:cNvPr>
            <p:cNvSpPr/>
            <p:nvPr/>
          </p:nvSpPr>
          <p:spPr bwMode="auto">
            <a:xfrm>
              <a:off x="3842956" y="2888940"/>
              <a:ext cx="155452" cy="520722"/>
            </a:xfrm>
            <a:prstGeom prst="cube">
              <a:avLst>
                <a:gd name="adj" fmla="val 99075"/>
              </a:avLst>
            </a:prstGeom>
            <a:solidFill>
              <a:schemeClr val="accent1">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5" name="立方体 44">
              <a:extLst>
                <a:ext uri="{FF2B5EF4-FFF2-40B4-BE49-F238E27FC236}">
                  <a16:creationId xmlns:a16="http://schemas.microsoft.com/office/drawing/2014/main" id="{66870D4B-3E9F-FD42-DCD5-A4434E00EBCA}"/>
                </a:ext>
              </a:extLst>
            </p:cNvPr>
            <p:cNvSpPr/>
            <p:nvPr/>
          </p:nvSpPr>
          <p:spPr bwMode="auto">
            <a:xfrm>
              <a:off x="4091826" y="2816932"/>
              <a:ext cx="105629" cy="285453"/>
            </a:xfrm>
            <a:prstGeom prst="cube">
              <a:avLst>
                <a:gd name="adj" fmla="val 99075"/>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0" name="圆角矩形 49">
              <a:extLst>
                <a:ext uri="{FF2B5EF4-FFF2-40B4-BE49-F238E27FC236}">
                  <a16:creationId xmlns:a16="http://schemas.microsoft.com/office/drawing/2014/main" id="{EABE508A-B856-B51A-2E5F-C5A6C4DFB542}"/>
                </a:ext>
              </a:extLst>
            </p:cNvPr>
            <p:cNvSpPr/>
            <p:nvPr/>
          </p:nvSpPr>
          <p:spPr bwMode="auto">
            <a:xfrm>
              <a:off x="6829378" y="2791345"/>
              <a:ext cx="593604" cy="281427"/>
            </a:xfrm>
            <a:prstGeom prst="roundRect">
              <a:avLst/>
            </a:prstGeom>
            <a:solidFill>
              <a:schemeClr val="accent6">
                <a:lumMod val="20000"/>
                <a:lumOff val="80000"/>
                <a:alpha val="58316"/>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cxnSp>
          <p:nvCxnSpPr>
            <p:cNvPr id="52" name="直线箭头连接符 51">
              <a:extLst>
                <a:ext uri="{FF2B5EF4-FFF2-40B4-BE49-F238E27FC236}">
                  <a16:creationId xmlns:a16="http://schemas.microsoft.com/office/drawing/2014/main" id="{E1F9D461-C5E0-20AB-234D-DD88F62E964F}"/>
                </a:ext>
              </a:extLst>
            </p:cNvPr>
            <p:cNvCxnSpPr>
              <a:cxnSpLocks/>
            </p:cNvCxnSpPr>
            <p:nvPr/>
          </p:nvCxnSpPr>
          <p:spPr bwMode="auto">
            <a:xfrm>
              <a:off x="2453203" y="4232274"/>
              <a:ext cx="118804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54" name="文本框 53">
              <a:extLst>
                <a:ext uri="{FF2B5EF4-FFF2-40B4-BE49-F238E27FC236}">
                  <a16:creationId xmlns:a16="http://schemas.microsoft.com/office/drawing/2014/main" id="{41C46629-BE4F-D66B-430E-6465EBF643AE}"/>
                </a:ext>
              </a:extLst>
            </p:cNvPr>
            <p:cNvSpPr txBox="1"/>
            <p:nvPr/>
          </p:nvSpPr>
          <p:spPr>
            <a:xfrm>
              <a:off x="2395103" y="3936138"/>
              <a:ext cx="1391725"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Global </a:t>
              </a:r>
              <a:r>
                <a:rPr lang="en-US" altLang="zh-CN" sz="1200" dirty="0" err="1">
                  <a:latin typeface="Microsoft YaHei" panose="020B0503020204020204" pitchFamily="34" charset="-122"/>
                  <a:ea typeface="Microsoft YaHei" panose="020B0503020204020204" pitchFamily="34" charset="-122"/>
                </a:rPr>
                <a:t>AvgPool</a:t>
              </a:r>
              <a:endParaRPr lang="zh-CN" altLang="en-US" sz="1200" dirty="0">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BA963063-748A-8021-A119-C87EC6ABAFDE}"/>
                </a:ext>
              </a:extLst>
            </p:cNvPr>
            <p:cNvSpPr txBox="1"/>
            <p:nvPr/>
          </p:nvSpPr>
          <p:spPr>
            <a:xfrm>
              <a:off x="4275542" y="2431921"/>
              <a:ext cx="908526" cy="276999"/>
            </a:xfrm>
            <a:prstGeom prst="rect">
              <a:avLst/>
            </a:prstGeom>
            <a:noFill/>
          </p:spPr>
          <p:txBody>
            <a:bodyPr wrap="square">
              <a:spAutoFit/>
            </a:bodyPr>
            <a:lstStyle/>
            <a:p>
              <a:r>
                <a:rPr lang="en-US" altLang="zh-CN" sz="1200" dirty="0" err="1">
                  <a:latin typeface="Microsoft YaHei" panose="020B0503020204020204" pitchFamily="34" charset="-122"/>
                  <a:ea typeface="Microsoft YaHei" panose="020B0503020204020204" pitchFamily="34" charset="-122"/>
                </a:rPr>
                <a:t>RoI</a:t>
              </a:r>
              <a:r>
                <a:rPr lang="en-US" altLang="zh-CN" sz="1200" dirty="0">
                  <a:latin typeface="Microsoft YaHei" panose="020B0503020204020204" pitchFamily="34" charset="-122"/>
                  <a:ea typeface="Microsoft YaHei" panose="020B0503020204020204" pitchFamily="34" charset="-122"/>
                </a:rPr>
                <a:t> Align</a:t>
              </a:r>
              <a:endParaRPr lang="zh-CN" altLang="en-US" sz="1200" dirty="0">
                <a:latin typeface="Microsoft YaHei" panose="020B0503020204020204" pitchFamily="34" charset="-122"/>
                <a:ea typeface="Microsoft YaHei" panose="020B0503020204020204" pitchFamily="34" charset="-122"/>
              </a:endParaRPr>
            </a:p>
          </p:txBody>
        </p:sp>
        <p:cxnSp>
          <p:nvCxnSpPr>
            <p:cNvPr id="57" name="直线箭头连接符 56">
              <a:extLst>
                <a:ext uri="{FF2B5EF4-FFF2-40B4-BE49-F238E27FC236}">
                  <a16:creationId xmlns:a16="http://schemas.microsoft.com/office/drawing/2014/main" id="{BED58563-41BE-DC3C-1011-A1A3903D288C}"/>
                </a:ext>
              </a:extLst>
            </p:cNvPr>
            <p:cNvCxnSpPr>
              <a:cxnSpLocks/>
            </p:cNvCxnSpPr>
            <p:nvPr/>
          </p:nvCxnSpPr>
          <p:spPr bwMode="auto">
            <a:xfrm flipV="1">
              <a:off x="4140854" y="2836666"/>
              <a:ext cx="908526" cy="585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1" name="肘形连接符 60">
              <a:extLst>
                <a:ext uri="{FF2B5EF4-FFF2-40B4-BE49-F238E27FC236}">
                  <a16:creationId xmlns:a16="http://schemas.microsoft.com/office/drawing/2014/main" id="{CC372BF0-24F2-6996-E142-CB6D085A4E61}"/>
                </a:ext>
              </a:extLst>
            </p:cNvPr>
            <p:cNvCxnSpPr>
              <a:cxnSpLocks/>
              <a:stCxn id="14" idx="3"/>
            </p:cNvCxnSpPr>
            <p:nvPr/>
          </p:nvCxnSpPr>
          <p:spPr bwMode="auto">
            <a:xfrm flipV="1">
              <a:off x="4385522" y="3129049"/>
              <a:ext cx="772921" cy="1032440"/>
            </a:xfrm>
            <a:prstGeom prst="bentConnector2">
              <a:avLst/>
            </a:prstGeom>
            <a:solidFill>
              <a:schemeClr val="accent1"/>
            </a:solidFill>
            <a:ln w="25400" cap="flat" cmpd="sng" algn="ctr">
              <a:solidFill>
                <a:schemeClr val="tx1"/>
              </a:solidFill>
              <a:prstDash val="solid"/>
              <a:round/>
              <a:headEnd type="none" w="med" len="med"/>
              <a:tailEnd type="triangle"/>
            </a:ln>
            <a:effectLst/>
          </p:spPr>
        </p:cxnSp>
        <p:sp>
          <p:nvSpPr>
            <p:cNvPr id="62" name="左大括号 61">
              <a:extLst>
                <a:ext uri="{FF2B5EF4-FFF2-40B4-BE49-F238E27FC236}">
                  <a16:creationId xmlns:a16="http://schemas.microsoft.com/office/drawing/2014/main" id="{0D3B2E17-97D0-4C86-00B9-6BD2A1D2B40E}"/>
                </a:ext>
              </a:extLst>
            </p:cNvPr>
            <p:cNvSpPr/>
            <p:nvPr/>
          </p:nvSpPr>
          <p:spPr bwMode="auto">
            <a:xfrm>
              <a:off x="5697525" y="2571931"/>
              <a:ext cx="203183" cy="1817235"/>
            </a:xfrm>
            <a:prstGeom prst="leftBrace">
              <a:avLst>
                <a:gd name="adj1" fmla="val 8333"/>
                <a:gd name="adj2" fmla="val 50423"/>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32" name="直线箭头连接符 1031">
              <a:extLst>
                <a:ext uri="{FF2B5EF4-FFF2-40B4-BE49-F238E27FC236}">
                  <a16:creationId xmlns:a16="http://schemas.microsoft.com/office/drawing/2014/main" id="{74A346F4-3866-C99D-A573-BF6574DF90DB}"/>
                </a:ext>
              </a:extLst>
            </p:cNvPr>
            <p:cNvCxnSpPr>
              <a:cxnSpLocks/>
            </p:cNvCxnSpPr>
            <p:nvPr/>
          </p:nvCxnSpPr>
          <p:spPr bwMode="auto">
            <a:xfrm>
              <a:off x="6403445" y="2584533"/>
              <a:ext cx="309958" cy="59395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34" name="直线箭头连接符 1033">
              <a:extLst>
                <a:ext uri="{FF2B5EF4-FFF2-40B4-BE49-F238E27FC236}">
                  <a16:creationId xmlns:a16="http://schemas.microsoft.com/office/drawing/2014/main" id="{DE3F98C4-312F-361F-56E3-6C9664455303}"/>
                </a:ext>
              </a:extLst>
            </p:cNvPr>
            <p:cNvCxnSpPr>
              <a:cxnSpLocks/>
            </p:cNvCxnSpPr>
            <p:nvPr/>
          </p:nvCxnSpPr>
          <p:spPr bwMode="auto">
            <a:xfrm>
              <a:off x="6404789" y="3337905"/>
              <a:ext cx="30861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35" name="直线箭头连接符 1034">
              <a:extLst>
                <a:ext uri="{FF2B5EF4-FFF2-40B4-BE49-F238E27FC236}">
                  <a16:creationId xmlns:a16="http://schemas.microsoft.com/office/drawing/2014/main" id="{6845163C-CD6D-4738-461A-9B9EDCE08C95}"/>
                </a:ext>
              </a:extLst>
            </p:cNvPr>
            <p:cNvCxnSpPr>
              <a:cxnSpLocks/>
            </p:cNvCxnSpPr>
            <p:nvPr/>
          </p:nvCxnSpPr>
          <p:spPr bwMode="auto">
            <a:xfrm flipV="1">
              <a:off x="6420135" y="3501008"/>
              <a:ext cx="293268" cy="588545"/>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39" name="直线箭头连接符 1038">
              <a:extLst>
                <a:ext uri="{FF2B5EF4-FFF2-40B4-BE49-F238E27FC236}">
                  <a16:creationId xmlns:a16="http://schemas.microsoft.com/office/drawing/2014/main" id="{FD8115E7-8CE8-7568-77D6-2066E9B8C934}"/>
                </a:ext>
              </a:extLst>
            </p:cNvPr>
            <p:cNvCxnSpPr>
              <a:cxnSpLocks/>
            </p:cNvCxnSpPr>
            <p:nvPr/>
          </p:nvCxnSpPr>
          <p:spPr bwMode="auto">
            <a:xfrm>
              <a:off x="1340347" y="2869853"/>
              <a:ext cx="423341"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1041" name="直线箭头连接符 1040">
              <a:extLst>
                <a:ext uri="{FF2B5EF4-FFF2-40B4-BE49-F238E27FC236}">
                  <a16:creationId xmlns:a16="http://schemas.microsoft.com/office/drawing/2014/main" id="{443DF500-D8CB-E025-49F6-5EABDBB9C0DB}"/>
                </a:ext>
              </a:extLst>
            </p:cNvPr>
            <p:cNvCxnSpPr>
              <a:cxnSpLocks/>
            </p:cNvCxnSpPr>
            <p:nvPr/>
          </p:nvCxnSpPr>
          <p:spPr bwMode="auto">
            <a:xfrm>
              <a:off x="1115616" y="4164088"/>
              <a:ext cx="648072"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43" name="文本框 1042">
              <a:extLst>
                <a:ext uri="{FF2B5EF4-FFF2-40B4-BE49-F238E27FC236}">
                  <a16:creationId xmlns:a16="http://schemas.microsoft.com/office/drawing/2014/main" id="{ECCEBA0E-2039-1054-30F7-9E7611ECDC78}"/>
                </a:ext>
              </a:extLst>
            </p:cNvPr>
            <p:cNvSpPr txBox="1"/>
            <p:nvPr/>
          </p:nvSpPr>
          <p:spPr>
            <a:xfrm>
              <a:off x="488011" y="3141784"/>
              <a:ext cx="894786"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Support</a:t>
              </a:r>
              <a:endParaRPr lang="zh-CN" altLang="en-US" sz="1200" dirty="0">
                <a:latin typeface="Microsoft YaHei" panose="020B0503020204020204" pitchFamily="34" charset="-122"/>
                <a:ea typeface="Microsoft YaHei" panose="020B0503020204020204" pitchFamily="34" charset="-122"/>
              </a:endParaRPr>
            </a:p>
          </p:txBody>
        </p:sp>
        <p:sp>
          <p:nvSpPr>
            <p:cNvPr id="1044" name="文本框 1043">
              <a:extLst>
                <a:ext uri="{FF2B5EF4-FFF2-40B4-BE49-F238E27FC236}">
                  <a16:creationId xmlns:a16="http://schemas.microsoft.com/office/drawing/2014/main" id="{2CA518C0-C056-4823-1815-BEE17D63962A}"/>
                </a:ext>
              </a:extLst>
            </p:cNvPr>
            <p:cNvSpPr txBox="1"/>
            <p:nvPr/>
          </p:nvSpPr>
          <p:spPr>
            <a:xfrm>
              <a:off x="547700" y="2263254"/>
              <a:ext cx="793182"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Query</a:t>
              </a:r>
              <a:endParaRPr lang="zh-CN" altLang="en-US" sz="1200" dirty="0">
                <a:latin typeface="Microsoft YaHei" panose="020B0503020204020204" pitchFamily="34" charset="-122"/>
                <a:ea typeface="Microsoft YaHei" panose="020B0503020204020204" pitchFamily="34" charset="-122"/>
              </a:endParaRPr>
            </a:p>
          </p:txBody>
        </p:sp>
        <p:sp>
          <p:nvSpPr>
            <p:cNvPr id="1045" name="梯形 1044">
              <a:extLst>
                <a:ext uri="{FF2B5EF4-FFF2-40B4-BE49-F238E27FC236}">
                  <a16:creationId xmlns:a16="http://schemas.microsoft.com/office/drawing/2014/main" id="{89986259-3131-0947-55BF-0C111E7988F9}"/>
                </a:ext>
              </a:extLst>
            </p:cNvPr>
            <p:cNvSpPr/>
            <p:nvPr/>
          </p:nvSpPr>
          <p:spPr bwMode="auto">
            <a:xfrm rot="5400000">
              <a:off x="1633354" y="3775359"/>
              <a:ext cx="938364" cy="677695"/>
            </a:xfrm>
            <a:prstGeom prst="trapezoid">
              <a:avLst/>
            </a:prstGeom>
            <a:solidFill>
              <a:srgbClr val="B5C6E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046" name="文本框 1045">
              <a:extLst>
                <a:ext uri="{FF2B5EF4-FFF2-40B4-BE49-F238E27FC236}">
                  <a16:creationId xmlns:a16="http://schemas.microsoft.com/office/drawing/2014/main" id="{2786787C-A1CE-9B65-61BC-49C28813E436}"/>
                </a:ext>
              </a:extLst>
            </p:cNvPr>
            <p:cNvSpPr txBox="1"/>
            <p:nvPr/>
          </p:nvSpPr>
          <p:spPr>
            <a:xfrm rot="16200000">
              <a:off x="1595791" y="3960279"/>
              <a:ext cx="902811" cy="276999"/>
            </a:xfrm>
            <a:prstGeom prst="rect">
              <a:avLst/>
            </a:prstGeom>
            <a:noFill/>
          </p:spPr>
          <p:txBody>
            <a:bodyPr wrap="none" rtlCol="0">
              <a:spAutoFit/>
            </a:bodyPr>
            <a:lstStyle/>
            <a:p>
              <a:r>
                <a:rPr kumimoji="1" lang="en-US" altLang="zh-CN" sz="1200" dirty="0">
                  <a:latin typeface="Microsoft YaHei" panose="020B0503020204020204" pitchFamily="34" charset="-122"/>
                  <a:ea typeface="Microsoft YaHei" panose="020B0503020204020204" pitchFamily="34" charset="-122"/>
                </a:rPr>
                <a:t>Backbone</a:t>
              </a:r>
              <a:endParaRPr kumimoji="1" lang="zh-CN" altLang="en-US" sz="1200" dirty="0">
                <a:latin typeface="Microsoft YaHei" panose="020B0503020204020204" pitchFamily="34" charset="-122"/>
                <a:ea typeface="Microsoft YaHei" panose="020B0503020204020204" pitchFamily="34" charset="-122"/>
              </a:endParaRPr>
            </a:p>
          </p:txBody>
        </p:sp>
        <p:pic>
          <p:nvPicPr>
            <p:cNvPr id="1048" name="图片 1047">
              <a:extLst>
                <a:ext uri="{FF2B5EF4-FFF2-40B4-BE49-F238E27FC236}">
                  <a16:creationId xmlns:a16="http://schemas.microsoft.com/office/drawing/2014/main" id="{5D26CDAC-A2F2-418A-0C4A-87B8EF462E10}"/>
                </a:ext>
              </a:extLst>
            </p:cNvPr>
            <p:cNvPicPr>
              <a:picLocks noChangeAspect="1"/>
            </p:cNvPicPr>
            <p:nvPr/>
          </p:nvPicPr>
          <p:blipFill>
            <a:blip r:embed="rId3"/>
            <a:stretch>
              <a:fillRect/>
            </a:stretch>
          </p:blipFill>
          <p:spPr>
            <a:xfrm>
              <a:off x="7775511" y="2899755"/>
              <a:ext cx="1068843" cy="816757"/>
            </a:xfrm>
            <a:prstGeom prst="rect">
              <a:avLst/>
            </a:prstGeom>
          </p:spPr>
        </p:pic>
        <p:sp>
          <p:nvSpPr>
            <p:cNvPr id="1050" name="矩形 1049">
              <a:extLst>
                <a:ext uri="{FF2B5EF4-FFF2-40B4-BE49-F238E27FC236}">
                  <a16:creationId xmlns:a16="http://schemas.microsoft.com/office/drawing/2014/main" id="{7247576E-DCF3-6591-BEC5-3D9AD0D0A665}"/>
                </a:ext>
              </a:extLst>
            </p:cNvPr>
            <p:cNvSpPr/>
            <p:nvPr/>
          </p:nvSpPr>
          <p:spPr bwMode="auto">
            <a:xfrm>
              <a:off x="8425421" y="3013869"/>
              <a:ext cx="288032" cy="115180"/>
            </a:xfrm>
            <a:prstGeom prst="rect">
              <a:avLst/>
            </a:prstGeom>
            <a:noFill/>
            <a:ln w="19050" cap="flat" cmpd="sng" algn="ctr">
              <a:solidFill>
                <a:srgbClr val="FFB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51" name="矩形 1050">
              <a:extLst>
                <a:ext uri="{FF2B5EF4-FFF2-40B4-BE49-F238E27FC236}">
                  <a16:creationId xmlns:a16="http://schemas.microsoft.com/office/drawing/2014/main" id="{4BF486CE-BB72-2E47-9ABF-9485D9F19CCC}"/>
                </a:ext>
              </a:extLst>
            </p:cNvPr>
            <p:cNvSpPr/>
            <p:nvPr/>
          </p:nvSpPr>
          <p:spPr bwMode="auto">
            <a:xfrm>
              <a:off x="7947072" y="3222724"/>
              <a:ext cx="287096" cy="45830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52" name="矩形 1051">
              <a:extLst>
                <a:ext uri="{FF2B5EF4-FFF2-40B4-BE49-F238E27FC236}">
                  <a16:creationId xmlns:a16="http://schemas.microsoft.com/office/drawing/2014/main" id="{1D889D37-D71F-6A85-99C9-E3CA67B6143C}"/>
                </a:ext>
              </a:extLst>
            </p:cNvPr>
            <p:cNvSpPr/>
            <p:nvPr/>
          </p:nvSpPr>
          <p:spPr bwMode="auto">
            <a:xfrm>
              <a:off x="7956917" y="3071460"/>
              <a:ext cx="612519" cy="405460"/>
            </a:xfrm>
            <a:prstGeom prst="rect">
              <a:avLst/>
            </a:prstGeom>
            <a:noFill/>
            <a:ln w="1905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7" name="立方体 36">
              <a:extLst>
                <a:ext uri="{FF2B5EF4-FFF2-40B4-BE49-F238E27FC236}">
                  <a16:creationId xmlns:a16="http://schemas.microsoft.com/office/drawing/2014/main" id="{6AD3E599-C833-3626-E7CF-E86A3B0CE623}"/>
                </a:ext>
              </a:extLst>
            </p:cNvPr>
            <p:cNvSpPr/>
            <p:nvPr/>
          </p:nvSpPr>
          <p:spPr bwMode="auto">
            <a:xfrm>
              <a:off x="6059526" y="2332973"/>
              <a:ext cx="357049" cy="657176"/>
            </a:xfrm>
            <a:prstGeom prst="cube">
              <a:avLst>
                <a:gd name="adj" fmla="val 55567"/>
              </a:avLst>
            </a:prstGeom>
            <a:solidFill>
              <a:srgbClr val="EE7D3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33" name="直线连接符 1032">
              <a:extLst>
                <a:ext uri="{FF2B5EF4-FFF2-40B4-BE49-F238E27FC236}">
                  <a16:creationId xmlns:a16="http://schemas.microsoft.com/office/drawing/2014/main" id="{910D06CF-ABE5-41FE-EE50-0A161F5A3F52}"/>
                </a:ext>
              </a:extLst>
            </p:cNvPr>
            <p:cNvCxnSpPr>
              <a:cxnSpLocks/>
            </p:cNvCxnSpPr>
            <p:nvPr/>
          </p:nvCxnSpPr>
          <p:spPr bwMode="auto">
            <a:xfrm>
              <a:off x="6252861" y="2497871"/>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36" name="直线连接符 1035">
              <a:extLst>
                <a:ext uri="{FF2B5EF4-FFF2-40B4-BE49-F238E27FC236}">
                  <a16:creationId xmlns:a16="http://schemas.microsoft.com/office/drawing/2014/main" id="{55E5194B-FEF4-39BA-3916-424B57F076F0}"/>
                </a:ext>
              </a:extLst>
            </p:cNvPr>
            <p:cNvCxnSpPr>
              <a:cxnSpLocks/>
            </p:cNvCxnSpPr>
            <p:nvPr/>
          </p:nvCxnSpPr>
          <p:spPr bwMode="auto">
            <a:xfrm>
              <a:off x="6281417" y="2468686"/>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37" name="直线连接符 1036">
              <a:extLst>
                <a:ext uri="{FF2B5EF4-FFF2-40B4-BE49-F238E27FC236}">
                  <a16:creationId xmlns:a16="http://schemas.microsoft.com/office/drawing/2014/main" id="{694EEB66-9B77-36BF-58C2-7F4023817268}"/>
                </a:ext>
              </a:extLst>
            </p:cNvPr>
            <p:cNvCxnSpPr>
              <a:cxnSpLocks/>
            </p:cNvCxnSpPr>
            <p:nvPr/>
          </p:nvCxnSpPr>
          <p:spPr bwMode="auto">
            <a:xfrm>
              <a:off x="6360873" y="2380710"/>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38" name="直线连接符 1037">
              <a:extLst>
                <a:ext uri="{FF2B5EF4-FFF2-40B4-BE49-F238E27FC236}">
                  <a16:creationId xmlns:a16="http://schemas.microsoft.com/office/drawing/2014/main" id="{6BCD3568-92BF-8792-C282-4350115060D6}"/>
                </a:ext>
              </a:extLst>
            </p:cNvPr>
            <p:cNvCxnSpPr>
              <a:cxnSpLocks/>
            </p:cNvCxnSpPr>
            <p:nvPr/>
          </p:nvCxnSpPr>
          <p:spPr bwMode="auto">
            <a:xfrm>
              <a:off x="6385817" y="2355145"/>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40" name="直线连接符 1039">
              <a:extLst>
                <a:ext uri="{FF2B5EF4-FFF2-40B4-BE49-F238E27FC236}">
                  <a16:creationId xmlns:a16="http://schemas.microsoft.com/office/drawing/2014/main" id="{B533E086-D46F-836B-074E-A88133DF05A4}"/>
                </a:ext>
              </a:extLst>
            </p:cNvPr>
            <p:cNvCxnSpPr>
              <a:cxnSpLocks/>
            </p:cNvCxnSpPr>
            <p:nvPr/>
          </p:nvCxnSpPr>
          <p:spPr bwMode="auto">
            <a:xfrm>
              <a:off x="6306617" y="2451600"/>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42" name="直线连接符 1041">
              <a:extLst>
                <a:ext uri="{FF2B5EF4-FFF2-40B4-BE49-F238E27FC236}">
                  <a16:creationId xmlns:a16="http://schemas.microsoft.com/office/drawing/2014/main" id="{18F3ABC0-7C21-215C-F4F8-FA654D716B60}"/>
                </a:ext>
              </a:extLst>
            </p:cNvPr>
            <p:cNvCxnSpPr>
              <a:cxnSpLocks/>
            </p:cNvCxnSpPr>
            <p:nvPr/>
          </p:nvCxnSpPr>
          <p:spPr bwMode="auto">
            <a:xfrm>
              <a:off x="6336196" y="2426022"/>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47" name="直线连接符 1046">
              <a:extLst>
                <a:ext uri="{FF2B5EF4-FFF2-40B4-BE49-F238E27FC236}">
                  <a16:creationId xmlns:a16="http://schemas.microsoft.com/office/drawing/2014/main" id="{CF6B6790-0F04-1490-C77F-B42AA63AA3A8}"/>
                </a:ext>
              </a:extLst>
            </p:cNvPr>
            <p:cNvCxnSpPr>
              <a:cxnSpLocks/>
            </p:cNvCxnSpPr>
            <p:nvPr/>
          </p:nvCxnSpPr>
          <p:spPr bwMode="auto">
            <a:xfrm flipH="1">
              <a:off x="6219343" y="241077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3" name="直线连接符 1052">
              <a:extLst>
                <a:ext uri="{FF2B5EF4-FFF2-40B4-BE49-F238E27FC236}">
                  <a16:creationId xmlns:a16="http://schemas.microsoft.com/office/drawing/2014/main" id="{D14A2BA1-2E84-FDE7-5B73-08C9FC8BB154}"/>
                </a:ext>
              </a:extLst>
            </p:cNvPr>
            <p:cNvCxnSpPr>
              <a:cxnSpLocks/>
            </p:cNvCxnSpPr>
            <p:nvPr/>
          </p:nvCxnSpPr>
          <p:spPr bwMode="auto">
            <a:xfrm flipH="1">
              <a:off x="6220707" y="2478366"/>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6" name="直线连接符 1055">
              <a:extLst>
                <a:ext uri="{FF2B5EF4-FFF2-40B4-BE49-F238E27FC236}">
                  <a16:creationId xmlns:a16="http://schemas.microsoft.com/office/drawing/2014/main" id="{FF8B2B46-EC5A-B260-8285-73C5A08AF26F}"/>
                </a:ext>
              </a:extLst>
            </p:cNvPr>
            <p:cNvCxnSpPr>
              <a:cxnSpLocks/>
            </p:cNvCxnSpPr>
            <p:nvPr/>
          </p:nvCxnSpPr>
          <p:spPr bwMode="auto">
            <a:xfrm flipH="1">
              <a:off x="6219342" y="2541634"/>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7" name="直线连接符 1056">
              <a:extLst>
                <a:ext uri="{FF2B5EF4-FFF2-40B4-BE49-F238E27FC236}">
                  <a16:creationId xmlns:a16="http://schemas.microsoft.com/office/drawing/2014/main" id="{2512BF1E-8C00-EAAD-6964-59A12FF30F00}"/>
                </a:ext>
              </a:extLst>
            </p:cNvPr>
            <p:cNvCxnSpPr>
              <a:cxnSpLocks/>
            </p:cNvCxnSpPr>
            <p:nvPr/>
          </p:nvCxnSpPr>
          <p:spPr bwMode="auto">
            <a:xfrm flipH="1">
              <a:off x="6220399" y="2600804"/>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8" name="直线连接符 1057">
              <a:extLst>
                <a:ext uri="{FF2B5EF4-FFF2-40B4-BE49-F238E27FC236}">
                  <a16:creationId xmlns:a16="http://schemas.microsoft.com/office/drawing/2014/main" id="{CEF992CF-6E73-085D-3012-18BEA0FFAF71}"/>
                </a:ext>
              </a:extLst>
            </p:cNvPr>
            <p:cNvCxnSpPr>
              <a:cxnSpLocks/>
            </p:cNvCxnSpPr>
            <p:nvPr/>
          </p:nvCxnSpPr>
          <p:spPr bwMode="auto">
            <a:xfrm flipH="1">
              <a:off x="6219342" y="2669866"/>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59" name="直线连接符 1058">
              <a:extLst>
                <a:ext uri="{FF2B5EF4-FFF2-40B4-BE49-F238E27FC236}">
                  <a16:creationId xmlns:a16="http://schemas.microsoft.com/office/drawing/2014/main" id="{4FDA06BE-637A-53C9-47A5-F098C003D2FB}"/>
                </a:ext>
              </a:extLst>
            </p:cNvPr>
            <p:cNvCxnSpPr>
              <a:cxnSpLocks/>
            </p:cNvCxnSpPr>
            <p:nvPr/>
          </p:nvCxnSpPr>
          <p:spPr bwMode="auto">
            <a:xfrm flipH="1">
              <a:off x="6218889" y="2734664"/>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1062" name="立方体 1061">
              <a:extLst>
                <a:ext uri="{FF2B5EF4-FFF2-40B4-BE49-F238E27FC236}">
                  <a16:creationId xmlns:a16="http://schemas.microsoft.com/office/drawing/2014/main" id="{B0B166B6-97DC-13A0-EA43-5B57CA80A552}"/>
                </a:ext>
              </a:extLst>
            </p:cNvPr>
            <p:cNvSpPr/>
            <p:nvPr/>
          </p:nvSpPr>
          <p:spPr bwMode="auto">
            <a:xfrm>
              <a:off x="5071595" y="2483792"/>
              <a:ext cx="357049" cy="657176"/>
            </a:xfrm>
            <a:prstGeom prst="cube">
              <a:avLst>
                <a:gd name="adj" fmla="val 55567"/>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63" name="直线连接符 1062">
              <a:extLst>
                <a:ext uri="{FF2B5EF4-FFF2-40B4-BE49-F238E27FC236}">
                  <a16:creationId xmlns:a16="http://schemas.microsoft.com/office/drawing/2014/main" id="{804F08BB-67AE-ECA1-E17A-15F6795D576C}"/>
                </a:ext>
              </a:extLst>
            </p:cNvPr>
            <p:cNvCxnSpPr>
              <a:cxnSpLocks/>
            </p:cNvCxnSpPr>
            <p:nvPr/>
          </p:nvCxnSpPr>
          <p:spPr bwMode="auto">
            <a:xfrm>
              <a:off x="5264930" y="2648690"/>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4" name="直线连接符 1063">
              <a:extLst>
                <a:ext uri="{FF2B5EF4-FFF2-40B4-BE49-F238E27FC236}">
                  <a16:creationId xmlns:a16="http://schemas.microsoft.com/office/drawing/2014/main" id="{EC533C5D-62C6-01C4-69B9-B165491D51A8}"/>
                </a:ext>
              </a:extLst>
            </p:cNvPr>
            <p:cNvCxnSpPr>
              <a:cxnSpLocks/>
            </p:cNvCxnSpPr>
            <p:nvPr/>
          </p:nvCxnSpPr>
          <p:spPr bwMode="auto">
            <a:xfrm>
              <a:off x="5293486" y="2619505"/>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5" name="直线连接符 1064">
              <a:extLst>
                <a:ext uri="{FF2B5EF4-FFF2-40B4-BE49-F238E27FC236}">
                  <a16:creationId xmlns:a16="http://schemas.microsoft.com/office/drawing/2014/main" id="{452AAE61-5017-A005-AD73-589EE530E39F}"/>
                </a:ext>
              </a:extLst>
            </p:cNvPr>
            <p:cNvCxnSpPr>
              <a:cxnSpLocks/>
            </p:cNvCxnSpPr>
            <p:nvPr/>
          </p:nvCxnSpPr>
          <p:spPr bwMode="auto">
            <a:xfrm>
              <a:off x="5372942" y="2531529"/>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6" name="直线连接符 1065">
              <a:extLst>
                <a:ext uri="{FF2B5EF4-FFF2-40B4-BE49-F238E27FC236}">
                  <a16:creationId xmlns:a16="http://schemas.microsoft.com/office/drawing/2014/main" id="{10497A29-7D23-1B7F-5FE0-B99ED5C7930F}"/>
                </a:ext>
              </a:extLst>
            </p:cNvPr>
            <p:cNvCxnSpPr>
              <a:cxnSpLocks/>
            </p:cNvCxnSpPr>
            <p:nvPr/>
          </p:nvCxnSpPr>
          <p:spPr bwMode="auto">
            <a:xfrm>
              <a:off x="5397886" y="2505964"/>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7" name="直线连接符 1066">
              <a:extLst>
                <a:ext uri="{FF2B5EF4-FFF2-40B4-BE49-F238E27FC236}">
                  <a16:creationId xmlns:a16="http://schemas.microsoft.com/office/drawing/2014/main" id="{3CFF0460-F372-B494-9E7D-4B893B83F56B}"/>
                </a:ext>
              </a:extLst>
            </p:cNvPr>
            <p:cNvCxnSpPr>
              <a:cxnSpLocks/>
            </p:cNvCxnSpPr>
            <p:nvPr/>
          </p:nvCxnSpPr>
          <p:spPr bwMode="auto">
            <a:xfrm>
              <a:off x="5318686" y="2602419"/>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9" name="直线连接符 1068">
              <a:extLst>
                <a:ext uri="{FF2B5EF4-FFF2-40B4-BE49-F238E27FC236}">
                  <a16:creationId xmlns:a16="http://schemas.microsoft.com/office/drawing/2014/main" id="{66190A57-1F55-CA81-1106-59AA9B45F269}"/>
                </a:ext>
              </a:extLst>
            </p:cNvPr>
            <p:cNvCxnSpPr>
              <a:cxnSpLocks/>
            </p:cNvCxnSpPr>
            <p:nvPr/>
          </p:nvCxnSpPr>
          <p:spPr bwMode="auto">
            <a:xfrm>
              <a:off x="5348265" y="2576841"/>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0" name="直线连接符 1069">
              <a:extLst>
                <a:ext uri="{FF2B5EF4-FFF2-40B4-BE49-F238E27FC236}">
                  <a16:creationId xmlns:a16="http://schemas.microsoft.com/office/drawing/2014/main" id="{897A7559-AF42-D8A5-C6B6-CF49FF6FF1C5}"/>
                </a:ext>
              </a:extLst>
            </p:cNvPr>
            <p:cNvCxnSpPr>
              <a:cxnSpLocks/>
            </p:cNvCxnSpPr>
            <p:nvPr/>
          </p:nvCxnSpPr>
          <p:spPr bwMode="auto">
            <a:xfrm flipH="1">
              <a:off x="5231412" y="2561596"/>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1" name="直线连接符 1070">
              <a:extLst>
                <a:ext uri="{FF2B5EF4-FFF2-40B4-BE49-F238E27FC236}">
                  <a16:creationId xmlns:a16="http://schemas.microsoft.com/office/drawing/2014/main" id="{101B99FA-736B-C974-449F-4D9395EDA0D7}"/>
                </a:ext>
              </a:extLst>
            </p:cNvPr>
            <p:cNvCxnSpPr>
              <a:cxnSpLocks/>
            </p:cNvCxnSpPr>
            <p:nvPr/>
          </p:nvCxnSpPr>
          <p:spPr bwMode="auto">
            <a:xfrm flipH="1">
              <a:off x="5232776" y="2629185"/>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2" name="直线连接符 1071">
              <a:extLst>
                <a:ext uri="{FF2B5EF4-FFF2-40B4-BE49-F238E27FC236}">
                  <a16:creationId xmlns:a16="http://schemas.microsoft.com/office/drawing/2014/main" id="{0C28DA57-AF9C-693D-EEFC-C066A20206E9}"/>
                </a:ext>
              </a:extLst>
            </p:cNvPr>
            <p:cNvCxnSpPr>
              <a:cxnSpLocks/>
            </p:cNvCxnSpPr>
            <p:nvPr/>
          </p:nvCxnSpPr>
          <p:spPr bwMode="auto">
            <a:xfrm flipH="1">
              <a:off x="5231411" y="2692453"/>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3" name="直线连接符 1072">
              <a:extLst>
                <a:ext uri="{FF2B5EF4-FFF2-40B4-BE49-F238E27FC236}">
                  <a16:creationId xmlns:a16="http://schemas.microsoft.com/office/drawing/2014/main" id="{B0C46EE7-4F61-A866-6C53-40CEF604FD8E}"/>
                </a:ext>
              </a:extLst>
            </p:cNvPr>
            <p:cNvCxnSpPr>
              <a:cxnSpLocks/>
            </p:cNvCxnSpPr>
            <p:nvPr/>
          </p:nvCxnSpPr>
          <p:spPr bwMode="auto">
            <a:xfrm flipH="1">
              <a:off x="5232468" y="2751623"/>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4" name="直线连接符 1073">
              <a:extLst>
                <a:ext uri="{FF2B5EF4-FFF2-40B4-BE49-F238E27FC236}">
                  <a16:creationId xmlns:a16="http://schemas.microsoft.com/office/drawing/2014/main" id="{B9AE6681-1AAB-7577-32B4-8C90B1A03909}"/>
                </a:ext>
              </a:extLst>
            </p:cNvPr>
            <p:cNvCxnSpPr>
              <a:cxnSpLocks/>
            </p:cNvCxnSpPr>
            <p:nvPr/>
          </p:nvCxnSpPr>
          <p:spPr bwMode="auto">
            <a:xfrm flipH="1">
              <a:off x="5231411" y="2820685"/>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5" name="直线连接符 1074">
              <a:extLst>
                <a:ext uri="{FF2B5EF4-FFF2-40B4-BE49-F238E27FC236}">
                  <a16:creationId xmlns:a16="http://schemas.microsoft.com/office/drawing/2014/main" id="{8531E447-924C-BA3B-50EF-0A578BE97FBF}"/>
                </a:ext>
              </a:extLst>
            </p:cNvPr>
            <p:cNvCxnSpPr>
              <a:cxnSpLocks/>
            </p:cNvCxnSpPr>
            <p:nvPr/>
          </p:nvCxnSpPr>
          <p:spPr bwMode="auto">
            <a:xfrm flipH="1">
              <a:off x="5230958" y="2885483"/>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1076" name="立方体 1075">
              <a:extLst>
                <a:ext uri="{FF2B5EF4-FFF2-40B4-BE49-F238E27FC236}">
                  <a16:creationId xmlns:a16="http://schemas.microsoft.com/office/drawing/2014/main" id="{D6D2CB81-888B-39D9-41C1-E684CEC6BA9B}"/>
                </a:ext>
              </a:extLst>
            </p:cNvPr>
            <p:cNvSpPr/>
            <p:nvPr/>
          </p:nvSpPr>
          <p:spPr bwMode="auto">
            <a:xfrm>
              <a:off x="5893843" y="3059856"/>
              <a:ext cx="357049" cy="657176"/>
            </a:xfrm>
            <a:prstGeom prst="cube">
              <a:avLst>
                <a:gd name="adj" fmla="val 55567"/>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77" name="立方体 1076">
              <a:extLst>
                <a:ext uri="{FF2B5EF4-FFF2-40B4-BE49-F238E27FC236}">
                  <a16:creationId xmlns:a16="http://schemas.microsoft.com/office/drawing/2014/main" id="{570C624C-0E97-F343-E70D-7D8FE35ECDA0}"/>
                </a:ext>
              </a:extLst>
            </p:cNvPr>
            <p:cNvSpPr/>
            <p:nvPr/>
          </p:nvSpPr>
          <p:spPr bwMode="auto">
            <a:xfrm>
              <a:off x="6046230" y="3059856"/>
              <a:ext cx="357049" cy="657176"/>
            </a:xfrm>
            <a:prstGeom prst="cube">
              <a:avLst>
                <a:gd name="adj" fmla="val 55567"/>
              </a:avLst>
            </a:prstGeom>
            <a:solidFill>
              <a:srgbClr val="70AD47"/>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78" name="直线连接符 1077">
              <a:extLst>
                <a:ext uri="{FF2B5EF4-FFF2-40B4-BE49-F238E27FC236}">
                  <a16:creationId xmlns:a16="http://schemas.microsoft.com/office/drawing/2014/main" id="{C679562A-FC28-43B4-16D3-0B11F99D8A0E}"/>
                </a:ext>
              </a:extLst>
            </p:cNvPr>
            <p:cNvCxnSpPr>
              <a:cxnSpLocks/>
            </p:cNvCxnSpPr>
            <p:nvPr/>
          </p:nvCxnSpPr>
          <p:spPr bwMode="auto">
            <a:xfrm>
              <a:off x="6239565" y="3224754"/>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79" name="直线连接符 1078">
              <a:extLst>
                <a:ext uri="{FF2B5EF4-FFF2-40B4-BE49-F238E27FC236}">
                  <a16:creationId xmlns:a16="http://schemas.microsoft.com/office/drawing/2014/main" id="{F987CE81-0976-A8D8-B336-0262CCDEED3A}"/>
                </a:ext>
              </a:extLst>
            </p:cNvPr>
            <p:cNvCxnSpPr>
              <a:cxnSpLocks/>
            </p:cNvCxnSpPr>
            <p:nvPr/>
          </p:nvCxnSpPr>
          <p:spPr bwMode="auto">
            <a:xfrm>
              <a:off x="6268121" y="3195569"/>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0" name="直线连接符 1079">
              <a:extLst>
                <a:ext uri="{FF2B5EF4-FFF2-40B4-BE49-F238E27FC236}">
                  <a16:creationId xmlns:a16="http://schemas.microsoft.com/office/drawing/2014/main" id="{55ADF688-3FCE-4B83-D19F-70FCB3D3490B}"/>
                </a:ext>
              </a:extLst>
            </p:cNvPr>
            <p:cNvCxnSpPr>
              <a:cxnSpLocks/>
            </p:cNvCxnSpPr>
            <p:nvPr/>
          </p:nvCxnSpPr>
          <p:spPr bwMode="auto">
            <a:xfrm>
              <a:off x="6347577" y="3107593"/>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1" name="直线连接符 1080">
              <a:extLst>
                <a:ext uri="{FF2B5EF4-FFF2-40B4-BE49-F238E27FC236}">
                  <a16:creationId xmlns:a16="http://schemas.microsoft.com/office/drawing/2014/main" id="{A63407AE-4D5C-5318-664E-0FC8E095D62D}"/>
                </a:ext>
              </a:extLst>
            </p:cNvPr>
            <p:cNvCxnSpPr>
              <a:cxnSpLocks/>
            </p:cNvCxnSpPr>
            <p:nvPr/>
          </p:nvCxnSpPr>
          <p:spPr bwMode="auto">
            <a:xfrm>
              <a:off x="6372521" y="3082028"/>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2" name="直线连接符 1081">
              <a:extLst>
                <a:ext uri="{FF2B5EF4-FFF2-40B4-BE49-F238E27FC236}">
                  <a16:creationId xmlns:a16="http://schemas.microsoft.com/office/drawing/2014/main" id="{2884AE60-9B6F-A53F-5F3C-35C90AF8CAEA}"/>
                </a:ext>
              </a:extLst>
            </p:cNvPr>
            <p:cNvCxnSpPr>
              <a:cxnSpLocks/>
            </p:cNvCxnSpPr>
            <p:nvPr/>
          </p:nvCxnSpPr>
          <p:spPr bwMode="auto">
            <a:xfrm>
              <a:off x="6293321" y="3178483"/>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3" name="直线连接符 1082">
              <a:extLst>
                <a:ext uri="{FF2B5EF4-FFF2-40B4-BE49-F238E27FC236}">
                  <a16:creationId xmlns:a16="http://schemas.microsoft.com/office/drawing/2014/main" id="{756CCE80-0A93-3C89-C029-56EE37CF8D99}"/>
                </a:ext>
              </a:extLst>
            </p:cNvPr>
            <p:cNvCxnSpPr>
              <a:cxnSpLocks/>
            </p:cNvCxnSpPr>
            <p:nvPr/>
          </p:nvCxnSpPr>
          <p:spPr bwMode="auto">
            <a:xfrm>
              <a:off x="6322900" y="3152905"/>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4" name="直线连接符 1083">
              <a:extLst>
                <a:ext uri="{FF2B5EF4-FFF2-40B4-BE49-F238E27FC236}">
                  <a16:creationId xmlns:a16="http://schemas.microsoft.com/office/drawing/2014/main" id="{E12774D9-69E0-9CE7-5A2D-0FA7B233DA60}"/>
                </a:ext>
              </a:extLst>
            </p:cNvPr>
            <p:cNvCxnSpPr>
              <a:cxnSpLocks/>
            </p:cNvCxnSpPr>
            <p:nvPr/>
          </p:nvCxnSpPr>
          <p:spPr bwMode="auto">
            <a:xfrm flipH="1">
              <a:off x="6206047" y="3137660"/>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5" name="直线连接符 1084">
              <a:extLst>
                <a:ext uri="{FF2B5EF4-FFF2-40B4-BE49-F238E27FC236}">
                  <a16:creationId xmlns:a16="http://schemas.microsoft.com/office/drawing/2014/main" id="{880092B0-4A75-0A7D-85B0-19FDE0540BCA}"/>
                </a:ext>
              </a:extLst>
            </p:cNvPr>
            <p:cNvCxnSpPr>
              <a:cxnSpLocks/>
            </p:cNvCxnSpPr>
            <p:nvPr/>
          </p:nvCxnSpPr>
          <p:spPr bwMode="auto">
            <a:xfrm flipH="1">
              <a:off x="6207411" y="3205249"/>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6" name="直线连接符 1085">
              <a:extLst>
                <a:ext uri="{FF2B5EF4-FFF2-40B4-BE49-F238E27FC236}">
                  <a16:creationId xmlns:a16="http://schemas.microsoft.com/office/drawing/2014/main" id="{9E8E5671-C3AF-04F0-D76C-600507C7F34A}"/>
                </a:ext>
              </a:extLst>
            </p:cNvPr>
            <p:cNvCxnSpPr>
              <a:cxnSpLocks/>
            </p:cNvCxnSpPr>
            <p:nvPr/>
          </p:nvCxnSpPr>
          <p:spPr bwMode="auto">
            <a:xfrm flipH="1">
              <a:off x="6206046" y="326851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7" name="直线连接符 1086">
              <a:extLst>
                <a:ext uri="{FF2B5EF4-FFF2-40B4-BE49-F238E27FC236}">
                  <a16:creationId xmlns:a16="http://schemas.microsoft.com/office/drawing/2014/main" id="{527F673B-75AB-1414-811D-5D5E854D6AEF}"/>
                </a:ext>
              </a:extLst>
            </p:cNvPr>
            <p:cNvCxnSpPr>
              <a:cxnSpLocks/>
            </p:cNvCxnSpPr>
            <p:nvPr/>
          </p:nvCxnSpPr>
          <p:spPr bwMode="auto">
            <a:xfrm flipH="1">
              <a:off x="6207103" y="332768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8" name="直线连接符 1087">
              <a:extLst>
                <a:ext uri="{FF2B5EF4-FFF2-40B4-BE49-F238E27FC236}">
                  <a16:creationId xmlns:a16="http://schemas.microsoft.com/office/drawing/2014/main" id="{B29EDA1D-A815-F562-0FF8-3EAEDC527EF3}"/>
                </a:ext>
              </a:extLst>
            </p:cNvPr>
            <p:cNvCxnSpPr>
              <a:cxnSpLocks/>
            </p:cNvCxnSpPr>
            <p:nvPr/>
          </p:nvCxnSpPr>
          <p:spPr bwMode="auto">
            <a:xfrm flipH="1">
              <a:off x="6206046" y="3396749"/>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89" name="直线连接符 1088">
              <a:extLst>
                <a:ext uri="{FF2B5EF4-FFF2-40B4-BE49-F238E27FC236}">
                  <a16:creationId xmlns:a16="http://schemas.microsoft.com/office/drawing/2014/main" id="{4A275295-012C-8A76-3A12-0263285E265C}"/>
                </a:ext>
              </a:extLst>
            </p:cNvPr>
            <p:cNvCxnSpPr>
              <a:cxnSpLocks/>
            </p:cNvCxnSpPr>
            <p:nvPr/>
          </p:nvCxnSpPr>
          <p:spPr bwMode="auto">
            <a:xfrm flipH="1">
              <a:off x="6205593" y="346154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sp>
          <p:nvSpPr>
            <p:cNvPr id="1090" name="立方体 1089">
              <a:extLst>
                <a:ext uri="{FF2B5EF4-FFF2-40B4-BE49-F238E27FC236}">
                  <a16:creationId xmlns:a16="http://schemas.microsoft.com/office/drawing/2014/main" id="{FF65E82A-84DB-2DDD-669F-BB955C7A07D2}"/>
                </a:ext>
              </a:extLst>
            </p:cNvPr>
            <p:cNvSpPr/>
            <p:nvPr/>
          </p:nvSpPr>
          <p:spPr bwMode="auto">
            <a:xfrm>
              <a:off x="5904148" y="3825044"/>
              <a:ext cx="357049" cy="657176"/>
            </a:xfrm>
            <a:prstGeom prst="cube">
              <a:avLst>
                <a:gd name="adj" fmla="val 55567"/>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91" name="立方体 1090">
              <a:extLst>
                <a:ext uri="{FF2B5EF4-FFF2-40B4-BE49-F238E27FC236}">
                  <a16:creationId xmlns:a16="http://schemas.microsoft.com/office/drawing/2014/main" id="{C80BD31C-3253-EA46-E40F-62ABFAF7E9C7}"/>
                </a:ext>
              </a:extLst>
            </p:cNvPr>
            <p:cNvSpPr/>
            <p:nvPr/>
          </p:nvSpPr>
          <p:spPr bwMode="auto">
            <a:xfrm>
              <a:off x="6056535" y="3825044"/>
              <a:ext cx="357049" cy="657176"/>
            </a:xfrm>
            <a:prstGeom prst="cube">
              <a:avLst>
                <a:gd name="adj" fmla="val 55567"/>
              </a:avLst>
            </a:prstGeom>
            <a:solidFill>
              <a:srgbClr val="FFB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92" name="直线连接符 1091">
              <a:extLst>
                <a:ext uri="{FF2B5EF4-FFF2-40B4-BE49-F238E27FC236}">
                  <a16:creationId xmlns:a16="http://schemas.microsoft.com/office/drawing/2014/main" id="{F5FE138B-E975-5DF8-4F39-C7C52D6F24A4}"/>
                </a:ext>
              </a:extLst>
            </p:cNvPr>
            <p:cNvCxnSpPr>
              <a:cxnSpLocks/>
            </p:cNvCxnSpPr>
            <p:nvPr/>
          </p:nvCxnSpPr>
          <p:spPr bwMode="auto">
            <a:xfrm>
              <a:off x="6249870" y="3989942"/>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3" name="直线连接符 1092">
              <a:extLst>
                <a:ext uri="{FF2B5EF4-FFF2-40B4-BE49-F238E27FC236}">
                  <a16:creationId xmlns:a16="http://schemas.microsoft.com/office/drawing/2014/main" id="{B1CD1E8C-DA60-DBF3-A146-0E24D28AF9EF}"/>
                </a:ext>
              </a:extLst>
            </p:cNvPr>
            <p:cNvCxnSpPr>
              <a:cxnSpLocks/>
            </p:cNvCxnSpPr>
            <p:nvPr/>
          </p:nvCxnSpPr>
          <p:spPr bwMode="auto">
            <a:xfrm>
              <a:off x="6278426" y="3960757"/>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4" name="直线连接符 1093">
              <a:extLst>
                <a:ext uri="{FF2B5EF4-FFF2-40B4-BE49-F238E27FC236}">
                  <a16:creationId xmlns:a16="http://schemas.microsoft.com/office/drawing/2014/main" id="{6A29068E-3C45-820F-B21A-2F2DE278CB3F}"/>
                </a:ext>
              </a:extLst>
            </p:cNvPr>
            <p:cNvCxnSpPr>
              <a:cxnSpLocks/>
            </p:cNvCxnSpPr>
            <p:nvPr/>
          </p:nvCxnSpPr>
          <p:spPr bwMode="auto">
            <a:xfrm>
              <a:off x="6357882" y="3872781"/>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5" name="直线连接符 1094">
              <a:extLst>
                <a:ext uri="{FF2B5EF4-FFF2-40B4-BE49-F238E27FC236}">
                  <a16:creationId xmlns:a16="http://schemas.microsoft.com/office/drawing/2014/main" id="{04B4B635-A2C3-2FF9-304B-5869C27DD7EB}"/>
                </a:ext>
              </a:extLst>
            </p:cNvPr>
            <p:cNvCxnSpPr>
              <a:cxnSpLocks/>
            </p:cNvCxnSpPr>
            <p:nvPr/>
          </p:nvCxnSpPr>
          <p:spPr bwMode="auto">
            <a:xfrm>
              <a:off x="6382826" y="3847216"/>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6" name="直线连接符 1095">
              <a:extLst>
                <a:ext uri="{FF2B5EF4-FFF2-40B4-BE49-F238E27FC236}">
                  <a16:creationId xmlns:a16="http://schemas.microsoft.com/office/drawing/2014/main" id="{E40818CD-79A8-51A6-FFEF-EE804629458D}"/>
                </a:ext>
              </a:extLst>
            </p:cNvPr>
            <p:cNvCxnSpPr>
              <a:cxnSpLocks/>
            </p:cNvCxnSpPr>
            <p:nvPr/>
          </p:nvCxnSpPr>
          <p:spPr bwMode="auto">
            <a:xfrm>
              <a:off x="6303626" y="3943671"/>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7" name="直线连接符 1096">
              <a:extLst>
                <a:ext uri="{FF2B5EF4-FFF2-40B4-BE49-F238E27FC236}">
                  <a16:creationId xmlns:a16="http://schemas.microsoft.com/office/drawing/2014/main" id="{AE8255B1-4CF1-69AD-5633-B1F48FF2353D}"/>
                </a:ext>
              </a:extLst>
            </p:cNvPr>
            <p:cNvCxnSpPr>
              <a:cxnSpLocks/>
            </p:cNvCxnSpPr>
            <p:nvPr/>
          </p:nvCxnSpPr>
          <p:spPr bwMode="auto">
            <a:xfrm>
              <a:off x="6333205" y="3918093"/>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8" name="直线连接符 1097">
              <a:extLst>
                <a:ext uri="{FF2B5EF4-FFF2-40B4-BE49-F238E27FC236}">
                  <a16:creationId xmlns:a16="http://schemas.microsoft.com/office/drawing/2014/main" id="{40B55221-F8D9-57C6-10C7-530830533D11}"/>
                </a:ext>
              </a:extLst>
            </p:cNvPr>
            <p:cNvCxnSpPr>
              <a:cxnSpLocks/>
            </p:cNvCxnSpPr>
            <p:nvPr/>
          </p:nvCxnSpPr>
          <p:spPr bwMode="auto">
            <a:xfrm flipH="1">
              <a:off x="6216352" y="3902848"/>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99" name="直线连接符 1098">
              <a:extLst>
                <a:ext uri="{FF2B5EF4-FFF2-40B4-BE49-F238E27FC236}">
                  <a16:creationId xmlns:a16="http://schemas.microsoft.com/office/drawing/2014/main" id="{EFAFBA2D-1985-2871-DF92-6AEB33B6F146}"/>
                </a:ext>
              </a:extLst>
            </p:cNvPr>
            <p:cNvCxnSpPr>
              <a:cxnSpLocks/>
            </p:cNvCxnSpPr>
            <p:nvPr/>
          </p:nvCxnSpPr>
          <p:spPr bwMode="auto">
            <a:xfrm flipH="1">
              <a:off x="6217716" y="397043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00" name="直线连接符 1099">
              <a:extLst>
                <a:ext uri="{FF2B5EF4-FFF2-40B4-BE49-F238E27FC236}">
                  <a16:creationId xmlns:a16="http://schemas.microsoft.com/office/drawing/2014/main" id="{BB93C123-D604-0464-6D01-881E0D0B43B3}"/>
                </a:ext>
              </a:extLst>
            </p:cNvPr>
            <p:cNvCxnSpPr>
              <a:cxnSpLocks/>
            </p:cNvCxnSpPr>
            <p:nvPr/>
          </p:nvCxnSpPr>
          <p:spPr bwMode="auto">
            <a:xfrm flipH="1">
              <a:off x="6216351" y="4033705"/>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01" name="直线连接符 1100">
              <a:extLst>
                <a:ext uri="{FF2B5EF4-FFF2-40B4-BE49-F238E27FC236}">
                  <a16:creationId xmlns:a16="http://schemas.microsoft.com/office/drawing/2014/main" id="{98676A12-ED08-A03D-BB08-2156918A67AF}"/>
                </a:ext>
              </a:extLst>
            </p:cNvPr>
            <p:cNvCxnSpPr>
              <a:cxnSpLocks/>
            </p:cNvCxnSpPr>
            <p:nvPr/>
          </p:nvCxnSpPr>
          <p:spPr bwMode="auto">
            <a:xfrm flipH="1">
              <a:off x="6217408" y="4092875"/>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02" name="直线连接符 1101">
              <a:extLst>
                <a:ext uri="{FF2B5EF4-FFF2-40B4-BE49-F238E27FC236}">
                  <a16:creationId xmlns:a16="http://schemas.microsoft.com/office/drawing/2014/main" id="{755CD1E1-83BF-2526-71F5-C71A25A00F09}"/>
                </a:ext>
              </a:extLst>
            </p:cNvPr>
            <p:cNvCxnSpPr>
              <a:cxnSpLocks/>
            </p:cNvCxnSpPr>
            <p:nvPr/>
          </p:nvCxnSpPr>
          <p:spPr bwMode="auto">
            <a:xfrm flipH="1">
              <a:off x="6216351" y="4161937"/>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103" name="直线连接符 1102">
              <a:extLst>
                <a:ext uri="{FF2B5EF4-FFF2-40B4-BE49-F238E27FC236}">
                  <a16:creationId xmlns:a16="http://schemas.microsoft.com/office/drawing/2014/main" id="{FC72B4F0-D1CD-F419-3CA5-DA8329AABC91}"/>
                </a:ext>
              </a:extLst>
            </p:cNvPr>
            <p:cNvCxnSpPr>
              <a:cxnSpLocks/>
            </p:cNvCxnSpPr>
            <p:nvPr/>
          </p:nvCxnSpPr>
          <p:spPr bwMode="auto">
            <a:xfrm flipH="1">
              <a:off x="6215898" y="4226735"/>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1061" name="直线箭头连接符 1060">
              <a:extLst>
                <a:ext uri="{FF2B5EF4-FFF2-40B4-BE49-F238E27FC236}">
                  <a16:creationId xmlns:a16="http://schemas.microsoft.com/office/drawing/2014/main" id="{003D3D6C-AB26-D144-8CD9-54E4F62329C0}"/>
                </a:ext>
              </a:extLst>
            </p:cNvPr>
            <p:cNvCxnSpPr>
              <a:cxnSpLocks/>
            </p:cNvCxnSpPr>
            <p:nvPr/>
          </p:nvCxnSpPr>
          <p:spPr bwMode="auto">
            <a:xfrm>
              <a:off x="5313588" y="2792489"/>
              <a:ext cx="388862" cy="716116"/>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109" name="文本框 1108">
              <a:extLst>
                <a:ext uri="{FF2B5EF4-FFF2-40B4-BE49-F238E27FC236}">
                  <a16:creationId xmlns:a16="http://schemas.microsoft.com/office/drawing/2014/main" id="{C3967EB8-6616-6DB2-93D4-B5E2CB6B63BF}"/>
                </a:ext>
              </a:extLst>
            </p:cNvPr>
            <p:cNvSpPr txBox="1"/>
            <p:nvPr/>
          </p:nvSpPr>
          <p:spPr>
            <a:xfrm>
              <a:off x="6876255" y="2763831"/>
              <a:ext cx="508793" cy="338554"/>
            </a:xfrm>
            <a:prstGeom prst="rect">
              <a:avLst/>
            </a:prstGeom>
            <a:noFill/>
          </p:spPr>
          <p:txBody>
            <a:bodyPr wrap="square" rtlCol="0">
              <a:spAutoFit/>
            </a:bodyPr>
            <a:lstStyle/>
            <a:p>
              <a:pPr algn="ctr"/>
              <a:r>
                <a:rPr kumimoji="1" lang="en-US" altLang="zh-CN" sz="1600" dirty="0" err="1">
                  <a:latin typeface="Microsoft YaHei" panose="020B0503020204020204" pitchFamily="34" charset="-122"/>
                  <a:ea typeface="Microsoft YaHei" panose="020B0503020204020204" pitchFamily="34" charset="-122"/>
                </a:rPr>
                <a:t>cls</a:t>
              </a:r>
              <a:endParaRPr kumimoji="1" lang="zh-CN" altLang="en-US" sz="1600" dirty="0">
                <a:latin typeface="Microsoft YaHei" panose="020B0503020204020204" pitchFamily="34" charset="-122"/>
                <a:ea typeface="Microsoft YaHei" panose="020B0503020204020204" pitchFamily="34" charset="-122"/>
              </a:endParaRPr>
            </a:p>
          </p:txBody>
        </p:sp>
        <p:sp>
          <p:nvSpPr>
            <p:cNvPr id="1110" name="圆角矩形 1109">
              <a:extLst>
                <a:ext uri="{FF2B5EF4-FFF2-40B4-BE49-F238E27FC236}">
                  <a16:creationId xmlns:a16="http://schemas.microsoft.com/office/drawing/2014/main" id="{3DC53566-5650-CA0B-E6B7-4B75EC34667D}"/>
                </a:ext>
              </a:extLst>
            </p:cNvPr>
            <p:cNvSpPr/>
            <p:nvPr/>
          </p:nvSpPr>
          <p:spPr bwMode="auto">
            <a:xfrm>
              <a:off x="6840252" y="3189968"/>
              <a:ext cx="593604" cy="281427"/>
            </a:xfrm>
            <a:prstGeom prst="roundRect">
              <a:avLst/>
            </a:prstGeom>
            <a:solidFill>
              <a:srgbClr val="BECCF0">
                <a:alpha val="69591"/>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111" name="文本框 1110">
              <a:extLst>
                <a:ext uri="{FF2B5EF4-FFF2-40B4-BE49-F238E27FC236}">
                  <a16:creationId xmlns:a16="http://schemas.microsoft.com/office/drawing/2014/main" id="{DDAD4A67-4C44-859B-7C3A-34BA465FDD68}"/>
                </a:ext>
              </a:extLst>
            </p:cNvPr>
            <p:cNvSpPr txBox="1"/>
            <p:nvPr/>
          </p:nvSpPr>
          <p:spPr>
            <a:xfrm>
              <a:off x="6887130" y="3162454"/>
              <a:ext cx="508794"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reg</a:t>
              </a:r>
              <a:endParaRPr kumimoji="1" lang="zh-CN" altLang="en-US" sz="1600" dirty="0">
                <a:latin typeface="Microsoft YaHei" panose="020B0503020204020204" pitchFamily="34" charset="-122"/>
                <a:ea typeface="Microsoft YaHei" panose="020B0503020204020204" pitchFamily="34" charset="-122"/>
              </a:endParaRPr>
            </a:p>
          </p:txBody>
        </p:sp>
        <p:sp>
          <p:nvSpPr>
            <p:cNvPr id="1112" name="圆角矩形 1111">
              <a:extLst>
                <a:ext uri="{FF2B5EF4-FFF2-40B4-BE49-F238E27FC236}">
                  <a16:creationId xmlns:a16="http://schemas.microsoft.com/office/drawing/2014/main" id="{84D80A5E-7042-4327-355E-5FC57FEEDFCD}"/>
                </a:ext>
              </a:extLst>
            </p:cNvPr>
            <p:cNvSpPr/>
            <p:nvPr/>
          </p:nvSpPr>
          <p:spPr bwMode="auto">
            <a:xfrm>
              <a:off x="6840252" y="3636534"/>
              <a:ext cx="593604" cy="281427"/>
            </a:xfrm>
            <a:prstGeom prst="roundRect">
              <a:avLst/>
            </a:prstGeom>
            <a:solidFill>
              <a:srgbClr val="FF9900">
                <a:alpha val="4929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113" name="文本框 1112">
              <a:extLst>
                <a:ext uri="{FF2B5EF4-FFF2-40B4-BE49-F238E27FC236}">
                  <a16:creationId xmlns:a16="http://schemas.microsoft.com/office/drawing/2014/main" id="{21E28DF1-2966-85F0-0831-03AEF0EF806D}"/>
                </a:ext>
              </a:extLst>
            </p:cNvPr>
            <p:cNvSpPr txBox="1"/>
            <p:nvPr/>
          </p:nvSpPr>
          <p:spPr>
            <a:xfrm>
              <a:off x="6887130" y="3609020"/>
              <a:ext cx="527709"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seg</a:t>
              </a:r>
              <a:endParaRPr kumimoji="1" lang="zh-CN" altLang="en-US" sz="1600" dirty="0">
                <a:latin typeface="Microsoft YaHei" panose="020B0503020204020204" pitchFamily="34" charset="-122"/>
                <a:ea typeface="Microsoft YaHei" panose="020B0503020204020204" pitchFamily="34" charset="-122"/>
              </a:endParaRPr>
            </a:p>
          </p:txBody>
        </p:sp>
        <p:sp>
          <p:nvSpPr>
            <p:cNvPr id="1116" name="圆角矩形 1115">
              <a:extLst>
                <a:ext uri="{FF2B5EF4-FFF2-40B4-BE49-F238E27FC236}">
                  <a16:creationId xmlns:a16="http://schemas.microsoft.com/office/drawing/2014/main" id="{E898505E-3EE6-8EA3-8AE7-78451D402F95}"/>
                </a:ext>
              </a:extLst>
            </p:cNvPr>
            <p:cNvSpPr/>
            <p:nvPr/>
          </p:nvSpPr>
          <p:spPr bwMode="auto">
            <a:xfrm>
              <a:off x="6752692" y="2716978"/>
              <a:ext cx="735632" cy="1272963"/>
            </a:xfrm>
            <a:prstGeom prst="roundRect">
              <a:avLst/>
            </a:prstGeom>
            <a:noFill/>
            <a:ln w="31750" cap="flat" cmpd="sng" algn="ctr">
              <a:solidFill>
                <a:schemeClr val="accent6">
                  <a:lumMod val="20000"/>
                  <a:lumOff val="8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117" name="直线箭头连接符 1116">
              <a:extLst>
                <a:ext uri="{FF2B5EF4-FFF2-40B4-BE49-F238E27FC236}">
                  <a16:creationId xmlns:a16="http://schemas.microsoft.com/office/drawing/2014/main" id="{0DE28789-2D22-D6BF-C6D6-9F941C5944CC}"/>
                </a:ext>
              </a:extLst>
            </p:cNvPr>
            <p:cNvCxnSpPr>
              <a:cxnSpLocks/>
            </p:cNvCxnSpPr>
            <p:nvPr/>
          </p:nvCxnSpPr>
          <p:spPr bwMode="auto">
            <a:xfrm>
              <a:off x="7488324" y="3356992"/>
              <a:ext cx="30861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grpSp>
      <p:cxnSp>
        <p:nvCxnSpPr>
          <p:cNvPr id="1120" name="直线箭头连接符 1119">
            <a:extLst>
              <a:ext uri="{FF2B5EF4-FFF2-40B4-BE49-F238E27FC236}">
                <a16:creationId xmlns:a16="http://schemas.microsoft.com/office/drawing/2014/main" id="{A17D4F61-E2DD-4D32-AB59-AC9D41ABDDF2}"/>
              </a:ext>
            </a:extLst>
          </p:cNvPr>
          <p:cNvCxnSpPr>
            <a:cxnSpLocks/>
          </p:cNvCxnSpPr>
          <p:nvPr/>
        </p:nvCxnSpPr>
        <p:spPr bwMode="auto">
          <a:xfrm>
            <a:off x="2087724" y="3274839"/>
            <a:ext cx="0" cy="467532"/>
          </a:xfrm>
          <a:prstGeom prst="straightConnector1">
            <a:avLst/>
          </a:prstGeom>
          <a:solidFill>
            <a:schemeClr val="accent1"/>
          </a:solidFill>
          <a:ln w="12700" cap="flat" cmpd="sng" algn="ctr">
            <a:solidFill>
              <a:schemeClr val="bg1">
                <a:lumMod val="65000"/>
              </a:schemeClr>
            </a:solidFill>
            <a:prstDash val="sysDash"/>
            <a:round/>
            <a:headEnd type="triangle"/>
            <a:tailEnd type="triangle"/>
          </a:ln>
          <a:effectLst/>
        </p:spPr>
      </p:cxnSp>
      <p:sp>
        <p:nvSpPr>
          <p:cNvPr id="1123" name="文本框 1122">
            <a:extLst>
              <a:ext uri="{FF2B5EF4-FFF2-40B4-BE49-F238E27FC236}">
                <a16:creationId xmlns:a16="http://schemas.microsoft.com/office/drawing/2014/main" id="{F777D5C5-D467-13D6-1406-CB002386D377}"/>
              </a:ext>
            </a:extLst>
          </p:cNvPr>
          <p:cNvSpPr txBox="1"/>
          <p:nvPr/>
        </p:nvSpPr>
        <p:spPr>
          <a:xfrm>
            <a:off x="1766906" y="3369199"/>
            <a:ext cx="878439" cy="276999"/>
          </a:xfrm>
          <a:prstGeom prst="rect">
            <a:avLst/>
          </a:prstGeom>
          <a:noFill/>
        </p:spPr>
        <p:txBody>
          <a:bodyPr wrap="square">
            <a:spAutoFit/>
          </a:bodyPr>
          <a:lstStyle/>
          <a:p>
            <a:r>
              <a:rPr lang="en-US" altLang="zh-CN" sz="1200" dirty="0">
                <a:solidFill>
                  <a:schemeClr val="bg1">
                    <a:lumMod val="65000"/>
                  </a:schemeClr>
                </a:solidFill>
                <a:latin typeface="Microsoft YaHei" panose="020B0503020204020204" pitchFamily="34" charset="-122"/>
                <a:ea typeface="Microsoft YaHei" panose="020B0503020204020204" pitchFamily="34" charset="-122"/>
              </a:rPr>
              <a:t>shared</a:t>
            </a:r>
            <a:endParaRPr lang="zh-CN" altLang="en-US" sz="1200" dirty="0">
              <a:solidFill>
                <a:schemeClr val="bg1">
                  <a:lumMod val="6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94710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a:xfrm>
            <a:off x="3518520" y="6484255"/>
            <a:ext cx="2133600" cy="365125"/>
          </a:xfrm>
        </p:spPr>
        <p:txBody>
          <a:bodyPr/>
          <a:lstStyle/>
          <a:p>
            <a:fld id="{71296DC4-A542-4FA6-93A4-D8837072381A}" type="slidenum">
              <a:rPr lang="zh-CN" altLang="en-US" smtClean="0"/>
              <a:pPr/>
              <a:t>4</a:t>
            </a:fld>
            <a:endParaRPr lang="zh-CN" altLang="en-US" dirty="0"/>
          </a:p>
        </p:txBody>
      </p:sp>
      <p:sp>
        <p:nvSpPr>
          <p:cNvPr id="3" name="标题 2"/>
          <p:cNvSpPr>
            <a:spLocks noGrp="1"/>
          </p:cNvSpPr>
          <p:nvPr>
            <p:ph type="title"/>
          </p:nvPr>
        </p:nvSpPr>
        <p:spPr/>
        <p:txBody>
          <a:bodyPr/>
          <a:lstStyle/>
          <a:p>
            <a:r>
              <a:rPr lang="en-US" altLang="zh-CN" dirty="0"/>
              <a:t>Introduction</a:t>
            </a:r>
            <a:endParaRPr lang="zh-CN" altLang="en-US" b="0" dirty="0"/>
          </a:p>
        </p:txBody>
      </p:sp>
      <p:sp>
        <p:nvSpPr>
          <p:cNvPr id="17" name="矩形 16"/>
          <p:cNvSpPr/>
          <p:nvPr/>
        </p:nvSpPr>
        <p:spPr>
          <a:xfrm>
            <a:off x="159207" y="836712"/>
            <a:ext cx="8820999" cy="523220"/>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Few-shot</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learning</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paradigm</a:t>
            </a:r>
            <a:r>
              <a:rPr lang="zh-CN" altLang="en-US" sz="2800" b="1" dirty="0">
                <a:solidFill>
                  <a:srgbClr val="FF9900"/>
                </a:solidFill>
                <a:latin typeface="微软雅黑" panose="020B0503020204020204" pitchFamily="34" charset="-122"/>
                <a:ea typeface="微软雅黑" panose="020B0503020204020204" pitchFamily="34" charset="-122"/>
              </a:rPr>
              <a:t> </a:t>
            </a:r>
            <a:endParaRPr lang="en-US" altLang="zh-CN" sz="2800" b="1" dirty="0">
              <a:solidFill>
                <a:srgbClr val="FF9900"/>
              </a:solidFill>
              <a:latin typeface="微软雅黑" panose="020B0503020204020204" pitchFamily="34" charset="-122"/>
              <a:ea typeface="微软雅黑" panose="020B0503020204020204" pitchFamily="34" charset="-122"/>
            </a:endParaRPr>
          </a:p>
        </p:txBody>
      </p:sp>
      <p:sp>
        <p:nvSpPr>
          <p:cNvPr id="1054" name="文本框 1053">
            <a:extLst>
              <a:ext uri="{FF2B5EF4-FFF2-40B4-BE49-F238E27FC236}">
                <a16:creationId xmlns:a16="http://schemas.microsoft.com/office/drawing/2014/main" id="{078727BA-CA02-A565-A211-33E1D690428C}"/>
              </a:ext>
            </a:extLst>
          </p:cNvPr>
          <p:cNvSpPr txBox="1"/>
          <p:nvPr/>
        </p:nvSpPr>
        <p:spPr>
          <a:xfrm>
            <a:off x="2951820" y="4665330"/>
            <a:ext cx="6028386" cy="707886"/>
          </a:xfrm>
          <a:prstGeom prst="rect">
            <a:avLst/>
          </a:prstGeom>
          <a:noFill/>
        </p:spPr>
        <p:txBody>
          <a:bodyPr wrap="square">
            <a:spAutoFit/>
          </a:bodyPr>
          <a:lstStyle/>
          <a:p>
            <a:pPr algn="just"/>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These transfer-learning methods </a:t>
            </a:r>
            <a:r>
              <a:rPr lang="en-US" altLang="zh-CN" sz="2000" b="0" i="0" u="none" strike="noStrike" dirty="0">
                <a:solidFill>
                  <a:srgbClr val="000000"/>
                </a:solidFill>
                <a:effectLst/>
                <a:latin typeface="Arial" panose="020B0604020202020204" pitchFamily="34" charset="0"/>
              </a:rPr>
              <a:t>is more simple and more efficient.</a:t>
            </a:r>
            <a:endPar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D210E22F-87D1-8B82-72D5-D6C1D97A11B8}"/>
              </a:ext>
            </a:extLst>
          </p:cNvPr>
          <p:cNvSpPr txBox="1"/>
          <p:nvPr/>
        </p:nvSpPr>
        <p:spPr>
          <a:xfrm>
            <a:off x="465347" y="4169983"/>
            <a:ext cx="2766412" cy="2031325"/>
          </a:xfrm>
          <a:prstGeom prst="rect">
            <a:avLst/>
          </a:prstGeom>
          <a:noFill/>
        </p:spPr>
        <p:txBody>
          <a:bodyPr wrap="square">
            <a:spAutoFit/>
          </a:bodyPr>
          <a:lstStyle/>
          <a:p>
            <a:pPr marL="285750" indent="-285750">
              <a:buFont typeface="Wingdings" pitchFamily="2" charset="2"/>
              <a:buChar char="ü"/>
            </a:pPr>
            <a:r>
              <a:rPr lang="en-US" altLang="zh-CN" sz="1800" dirty="0">
                <a:latin typeface="Microsoft YaHei" panose="020B0503020204020204" pitchFamily="34" charset="-122"/>
                <a:ea typeface="Microsoft YaHei" panose="020B0503020204020204" pitchFamily="34" charset="-122"/>
              </a:rPr>
              <a:t>TFA,</a:t>
            </a:r>
            <a:r>
              <a:rPr lang="zh-CN" altLang="en-US" sz="1800" dirty="0">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ICML</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19</a:t>
            </a:r>
            <a:r>
              <a:rPr lang="en-US" altLang="zh-CN" sz="1800" dirty="0">
                <a:solidFill>
                  <a:srgbClr val="FF9900"/>
                </a:solidFill>
                <a:latin typeface="Microsoft YaHei" panose="020B0503020204020204" pitchFamily="34" charset="-122"/>
                <a:ea typeface="Microsoft YaHei" panose="020B0503020204020204" pitchFamily="34" charset="-122"/>
              </a:rPr>
              <a:t>;</a:t>
            </a:r>
          </a:p>
          <a:p>
            <a:pPr marL="285750" indent="-285750">
              <a:buFont typeface="Wingdings" pitchFamily="2" charset="2"/>
              <a:buChar char="ü"/>
            </a:pPr>
            <a:r>
              <a:rPr lang="en-US" altLang="zh-CN" sz="1800" dirty="0">
                <a:latin typeface="Microsoft YaHei" panose="020B0503020204020204" pitchFamily="34" charset="-122"/>
                <a:ea typeface="Microsoft YaHei" panose="020B0503020204020204" pitchFamily="34" charset="-122"/>
              </a:rPr>
              <a:t>MPSR,</a:t>
            </a:r>
            <a:r>
              <a:rPr lang="zh-CN" altLang="en-US" sz="1800" dirty="0">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ECCV</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20;</a:t>
            </a:r>
          </a:p>
          <a:p>
            <a:pPr marL="285750" indent="-285750">
              <a:buFont typeface="Wingdings" pitchFamily="2" charset="2"/>
              <a:buChar char="ü"/>
            </a:pPr>
            <a:r>
              <a:rPr lang="en-US" altLang="zh-CN" sz="1800" dirty="0">
                <a:latin typeface="Microsoft YaHei" panose="020B0503020204020204" pitchFamily="34" charset="-122"/>
                <a:ea typeface="Microsoft YaHei" panose="020B0503020204020204" pitchFamily="34" charset="-122"/>
              </a:rPr>
              <a:t>FSCE,</a:t>
            </a:r>
            <a:r>
              <a:rPr lang="zh-CN" altLang="en-US" sz="1800" dirty="0">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CVPR</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21;</a:t>
            </a:r>
          </a:p>
          <a:p>
            <a:pPr marL="285750" indent="-285750">
              <a:buFont typeface="Wingdings" pitchFamily="2" charset="2"/>
              <a:buChar char="ü"/>
            </a:pPr>
            <a:r>
              <a:rPr lang="en-US" altLang="zh-CN" sz="1800" dirty="0">
                <a:latin typeface="Microsoft YaHei" panose="020B0503020204020204" pitchFamily="34" charset="-122"/>
                <a:ea typeface="Microsoft YaHei" panose="020B0503020204020204" pitchFamily="34" charset="-122"/>
              </a:rPr>
              <a:t>SRR-FSD,</a:t>
            </a:r>
            <a:r>
              <a:rPr lang="zh-CN" altLang="en-US" sz="1800" dirty="0">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CVPR</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21;</a:t>
            </a:r>
          </a:p>
          <a:p>
            <a:pPr marL="285750" indent="-285750">
              <a:buFont typeface="Wingdings" pitchFamily="2" charset="2"/>
              <a:buChar char="ü"/>
            </a:pPr>
            <a:r>
              <a:rPr lang="en-US" altLang="zh-CN" sz="1800" dirty="0" err="1">
                <a:latin typeface="Microsoft YaHei" panose="020B0503020204020204" pitchFamily="34" charset="-122"/>
                <a:ea typeface="Microsoft YaHei" panose="020B0503020204020204" pitchFamily="34" charset="-122"/>
              </a:rPr>
              <a:t>DeFRCN</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ICCV</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21;</a:t>
            </a:r>
          </a:p>
          <a:p>
            <a:pPr marL="285750" indent="-285750">
              <a:buFont typeface="Wingdings" pitchFamily="2" charset="2"/>
              <a:buChar char="ü"/>
            </a:pPr>
            <a:r>
              <a:rPr lang="en-US" altLang="zh-CN" sz="1800" dirty="0">
                <a:latin typeface="Microsoft YaHei" panose="020B0503020204020204" pitchFamily="34" charset="-122"/>
                <a:ea typeface="Microsoft YaHei" panose="020B0503020204020204" pitchFamily="34" charset="-122"/>
              </a:rPr>
              <a:t>FADI,</a:t>
            </a:r>
            <a:r>
              <a:rPr lang="zh-CN" altLang="en-US" sz="1800" dirty="0">
                <a:latin typeface="Microsoft YaHei" panose="020B0503020204020204" pitchFamily="34" charset="-122"/>
                <a:ea typeface="Microsoft YaHei" panose="020B0503020204020204" pitchFamily="34" charset="-122"/>
              </a:rPr>
              <a:t> </a:t>
            </a:r>
            <a:r>
              <a:rPr lang="en-US" altLang="zh-CN" sz="1800" i="1" dirty="0" err="1">
                <a:solidFill>
                  <a:srgbClr val="FF9900"/>
                </a:solidFill>
                <a:latin typeface="Microsoft YaHei" panose="020B0503020204020204" pitchFamily="34" charset="-122"/>
                <a:ea typeface="Microsoft YaHei" panose="020B0503020204020204" pitchFamily="34" charset="-122"/>
              </a:rPr>
              <a:t>NeurIPS</a:t>
            </a:r>
            <a:r>
              <a:rPr lang="zh-CN" altLang="en-US" sz="1800" i="1" dirty="0">
                <a:solidFill>
                  <a:srgbClr val="FF9900"/>
                </a:solidFill>
                <a:latin typeface="Microsoft YaHei" panose="020B0503020204020204" pitchFamily="34" charset="-122"/>
                <a:ea typeface="Microsoft YaHei" panose="020B0503020204020204" pitchFamily="34" charset="-122"/>
              </a:rPr>
              <a:t> </a:t>
            </a:r>
            <a:r>
              <a:rPr lang="en-US" altLang="zh-CN" sz="1800" i="1" dirty="0">
                <a:solidFill>
                  <a:srgbClr val="FF9900"/>
                </a:solidFill>
                <a:latin typeface="Microsoft YaHei" panose="020B0503020204020204" pitchFamily="34" charset="-122"/>
                <a:ea typeface="Microsoft YaHei" panose="020B0503020204020204" pitchFamily="34" charset="-122"/>
              </a:rPr>
              <a:t>21;</a:t>
            </a:r>
          </a:p>
          <a:p>
            <a:r>
              <a:rPr lang="zh-CN" altLang="en-US" sz="1800" dirty="0">
                <a:latin typeface="Microsoft YaHei" panose="020B0503020204020204" pitchFamily="34" charset="-122"/>
                <a:ea typeface="Microsoft YaHei" panose="020B0503020204020204" pitchFamily="34" charset="-122"/>
              </a:rPr>
              <a:t>           ⋯⋯ </a:t>
            </a:r>
            <a:endParaRPr lang="en-US" altLang="zh-CN" sz="18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E391B622-F0BC-4D2C-6257-E32E3C93AD74}"/>
              </a:ext>
            </a:extLst>
          </p:cNvPr>
          <p:cNvPicPr>
            <a:picLocks noChangeAspect="1"/>
          </p:cNvPicPr>
          <p:nvPr/>
        </p:nvPicPr>
        <p:blipFill>
          <a:blip r:embed="rId3"/>
          <a:stretch>
            <a:fillRect/>
          </a:stretch>
        </p:blipFill>
        <p:spPr>
          <a:xfrm>
            <a:off x="710399" y="2955518"/>
            <a:ext cx="857475" cy="655240"/>
          </a:xfrm>
          <a:prstGeom prst="rect">
            <a:avLst/>
          </a:prstGeom>
        </p:spPr>
      </p:pic>
      <p:sp>
        <p:nvSpPr>
          <p:cNvPr id="11" name="梯形 10">
            <a:extLst>
              <a:ext uri="{FF2B5EF4-FFF2-40B4-BE49-F238E27FC236}">
                <a16:creationId xmlns:a16="http://schemas.microsoft.com/office/drawing/2014/main" id="{F6A7BA60-B2A7-CEA5-1D48-FAC0443F687A}"/>
              </a:ext>
            </a:extLst>
          </p:cNvPr>
          <p:cNvSpPr/>
          <p:nvPr/>
        </p:nvSpPr>
        <p:spPr bwMode="auto">
          <a:xfrm rot="5400000">
            <a:off x="2053339" y="2929827"/>
            <a:ext cx="938364" cy="677695"/>
          </a:xfrm>
          <a:prstGeom prst="trapezoid">
            <a:avLst/>
          </a:prstGeom>
          <a:solidFill>
            <a:srgbClr val="B5C6E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5" name="立方体 14">
            <a:extLst>
              <a:ext uri="{FF2B5EF4-FFF2-40B4-BE49-F238E27FC236}">
                <a16:creationId xmlns:a16="http://schemas.microsoft.com/office/drawing/2014/main" id="{0455FD6B-B286-51B7-EB67-E3EA18F3DFF5}"/>
              </a:ext>
            </a:extLst>
          </p:cNvPr>
          <p:cNvSpPr/>
          <p:nvPr/>
        </p:nvSpPr>
        <p:spPr bwMode="auto">
          <a:xfrm>
            <a:off x="4040647" y="2491451"/>
            <a:ext cx="756085" cy="1621625"/>
          </a:xfrm>
          <a:prstGeom prst="cube">
            <a:avLst>
              <a:gd name="adj" fmla="val 81243"/>
            </a:avLst>
          </a:prstGeom>
          <a:solidFill>
            <a:srgbClr val="BECC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文本框 15">
            <a:extLst>
              <a:ext uri="{FF2B5EF4-FFF2-40B4-BE49-F238E27FC236}">
                <a16:creationId xmlns:a16="http://schemas.microsoft.com/office/drawing/2014/main" id="{C5453D46-1926-08E4-BE42-8F09BA2F49BE}"/>
              </a:ext>
            </a:extLst>
          </p:cNvPr>
          <p:cNvSpPr txBox="1"/>
          <p:nvPr/>
        </p:nvSpPr>
        <p:spPr>
          <a:xfrm rot="16200000">
            <a:off x="2005079" y="3109389"/>
            <a:ext cx="902811" cy="276999"/>
          </a:xfrm>
          <a:prstGeom prst="rect">
            <a:avLst/>
          </a:prstGeom>
          <a:noFill/>
        </p:spPr>
        <p:txBody>
          <a:bodyPr wrap="none" rtlCol="0">
            <a:spAutoFit/>
          </a:bodyPr>
          <a:lstStyle/>
          <a:p>
            <a:r>
              <a:rPr kumimoji="1" lang="en-US" altLang="zh-CN" sz="1200" dirty="0">
                <a:latin typeface="Microsoft YaHei" panose="020B0503020204020204" pitchFamily="34" charset="-122"/>
                <a:ea typeface="Microsoft YaHei" panose="020B0503020204020204" pitchFamily="34" charset="-122"/>
              </a:rPr>
              <a:t>Backbone</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19" name="直线箭头连接符 18">
            <a:extLst>
              <a:ext uri="{FF2B5EF4-FFF2-40B4-BE49-F238E27FC236}">
                <a16:creationId xmlns:a16="http://schemas.microsoft.com/office/drawing/2014/main" id="{37431012-B3C6-C28C-C9B9-B8B329C1C7B8}"/>
              </a:ext>
            </a:extLst>
          </p:cNvPr>
          <p:cNvCxnSpPr>
            <a:cxnSpLocks/>
          </p:cNvCxnSpPr>
          <p:nvPr/>
        </p:nvCxnSpPr>
        <p:spPr bwMode="auto">
          <a:xfrm>
            <a:off x="3719388" y="2834261"/>
            <a:ext cx="59417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0" name="直线箭头连接符 19">
            <a:extLst>
              <a:ext uri="{FF2B5EF4-FFF2-40B4-BE49-F238E27FC236}">
                <a16:creationId xmlns:a16="http://schemas.microsoft.com/office/drawing/2014/main" id="{37D479D5-D2DC-0023-C134-B33ACD6B7E9E}"/>
              </a:ext>
            </a:extLst>
          </p:cNvPr>
          <p:cNvCxnSpPr>
            <a:cxnSpLocks/>
          </p:cNvCxnSpPr>
          <p:nvPr/>
        </p:nvCxnSpPr>
        <p:spPr bwMode="auto">
          <a:xfrm>
            <a:off x="2861369" y="3409430"/>
            <a:ext cx="1188043"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23" name="梯形 22">
            <a:extLst>
              <a:ext uri="{FF2B5EF4-FFF2-40B4-BE49-F238E27FC236}">
                <a16:creationId xmlns:a16="http://schemas.microsoft.com/office/drawing/2014/main" id="{E4C71E9C-421A-08C0-7A02-14C0E2C5054E}"/>
              </a:ext>
            </a:extLst>
          </p:cNvPr>
          <p:cNvSpPr/>
          <p:nvPr/>
        </p:nvSpPr>
        <p:spPr bwMode="auto">
          <a:xfrm rot="5400000">
            <a:off x="3252023" y="2628738"/>
            <a:ext cx="590395" cy="410789"/>
          </a:xfrm>
          <a:prstGeom prst="trapezoid">
            <a:avLst/>
          </a:prstGeom>
          <a:solidFill>
            <a:srgbClr val="B5C6E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4" name="文本框 23">
            <a:extLst>
              <a:ext uri="{FF2B5EF4-FFF2-40B4-BE49-F238E27FC236}">
                <a16:creationId xmlns:a16="http://schemas.microsoft.com/office/drawing/2014/main" id="{A911D56B-9D41-E12A-0F69-3B35D84890EF}"/>
              </a:ext>
            </a:extLst>
          </p:cNvPr>
          <p:cNvSpPr txBox="1"/>
          <p:nvPr/>
        </p:nvSpPr>
        <p:spPr>
          <a:xfrm>
            <a:off x="3253970" y="2679105"/>
            <a:ext cx="558166"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RPN</a:t>
            </a:r>
            <a:endParaRPr kumimoji="1" lang="zh-CN" altLang="en-US" sz="1400" dirty="0">
              <a:latin typeface="Microsoft YaHei" panose="020B0503020204020204" pitchFamily="34" charset="-122"/>
              <a:ea typeface="Microsoft YaHei" panose="020B0503020204020204" pitchFamily="34" charset="-122"/>
            </a:endParaRPr>
          </a:p>
        </p:txBody>
      </p:sp>
      <p:cxnSp>
        <p:nvCxnSpPr>
          <p:cNvPr id="36" name="肘形连接符 35">
            <a:extLst>
              <a:ext uri="{FF2B5EF4-FFF2-40B4-BE49-F238E27FC236}">
                <a16:creationId xmlns:a16="http://schemas.microsoft.com/office/drawing/2014/main" id="{992D9CE7-327D-712F-21BD-ECFA13212CD0}"/>
              </a:ext>
            </a:extLst>
          </p:cNvPr>
          <p:cNvCxnSpPr>
            <a:cxnSpLocks/>
          </p:cNvCxnSpPr>
          <p:nvPr/>
        </p:nvCxnSpPr>
        <p:spPr bwMode="auto">
          <a:xfrm rot="5400000" flipH="1" flipV="1">
            <a:off x="2901952" y="3000720"/>
            <a:ext cx="573234" cy="240060"/>
          </a:xfrm>
          <a:prstGeom prst="bentConnector2">
            <a:avLst/>
          </a:prstGeom>
          <a:solidFill>
            <a:schemeClr val="accent1"/>
          </a:solidFill>
          <a:ln w="25400" cap="flat" cmpd="sng" algn="ctr">
            <a:solidFill>
              <a:schemeClr val="tx1"/>
            </a:solidFill>
            <a:prstDash val="solid"/>
            <a:round/>
            <a:headEnd type="none" w="med" len="med"/>
            <a:tailEnd type="none" w="med" len="med"/>
          </a:ln>
          <a:effectLst/>
        </p:spPr>
      </p:cxnSp>
      <p:sp>
        <p:nvSpPr>
          <p:cNvPr id="41" name="立方体 40">
            <a:extLst>
              <a:ext uri="{FF2B5EF4-FFF2-40B4-BE49-F238E27FC236}">
                <a16:creationId xmlns:a16="http://schemas.microsoft.com/office/drawing/2014/main" id="{178CC58B-5544-F2C1-B776-029468817DD9}"/>
              </a:ext>
            </a:extLst>
          </p:cNvPr>
          <p:cNvSpPr/>
          <p:nvPr/>
        </p:nvSpPr>
        <p:spPr bwMode="auto">
          <a:xfrm>
            <a:off x="4549111" y="2621615"/>
            <a:ext cx="187322" cy="389708"/>
          </a:xfrm>
          <a:prstGeom prst="cube">
            <a:avLst>
              <a:gd name="adj" fmla="val 99075"/>
            </a:avLst>
          </a:prstGeom>
          <a:solidFill>
            <a:schemeClr val="tx2">
              <a:lumMod val="60000"/>
              <a:lumOff val="4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2">
                  <a:lumMod val="60000"/>
                  <a:lumOff val="40000"/>
                </a:schemeClr>
              </a:solidFill>
              <a:effectLst/>
              <a:latin typeface="Times New Roman" pitchFamily="18" charset="0"/>
              <a:ea typeface="宋体" pitchFamily="2" charset="-122"/>
            </a:endParaRPr>
          </a:p>
        </p:txBody>
      </p:sp>
      <p:sp>
        <p:nvSpPr>
          <p:cNvPr id="42" name="立方体 41">
            <a:extLst>
              <a:ext uri="{FF2B5EF4-FFF2-40B4-BE49-F238E27FC236}">
                <a16:creationId xmlns:a16="http://schemas.microsoft.com/office/drawing/2014/main" id="{9E8D0B72-1E8A-40B1-6C15-A1CF38980710}"/>
              </a:ext>
            </a:extLst>
          </p:cNvPr>
          <p:cNvSpPr/>
          <p:nvPr/>
        </p:nvSpPr>
        <p:spPr bwMode="auto">
          <a:xfrm>
            <a:off x="4475087" y="2945651"/>
            <a:ext cx="249636" cy="564270"/>
          </a:xfrm>
          <a:prstGeom prst="cube">
            <a:avLst>
              <a:gd name="adj" fmla="val 99075"/>
            </a:avLst>
          </a:prstGeom>
          <a:solidFill>
            <a:srgbClr val="FF99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3" name="立方体 42">
            <a:extLst>
              <a:ext uri="{FF2B5EF4-FFF2-40B4-BE49-F238E27FC236}">
                <a16:creationId xmlns:a16="http://schemas.microsoft.com/office/drawing/2014/main" id="{98407CD0-2CCE-8DDE-8698-0597E55E45A9}"/>
              </a:ext>
            </a:extLst>
          </p:cNvPr>
          <p:cNvSpPr/>
          <p:nvPr/>
        </p:nvSpPr>
        <p:spPr bwMode="auto">
          <a:xfrm>
            <a:off x="4251122" y="3407367"/>
            <a:ext cx="155452" cy="520722"/>
          </a:xfrm>
          <a:prstGeom prst="cube">
            <a:avLst>
              <a:gd name="adj" fmla="val 99075"/>
            </a:avLst>
          </a:prstGeom>
          <a:solidFill>
            <a:schemeClr val="accent1">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5" name="立方体 44">
            <a:extLst>
              <a:ext uri="{FF2B5EF4-FFF2-40B4-BE49-F238E27FC236}">
                <a16:creationId xmlns:a16="http://schemas.microsoft.com/office/drawing/2014/main" id="{66870D4B-3E9F-FD42-DCD5-A4434E00EBCA}"/>
              </a:ext>
            </a:extLst>
          </p:cNvPr>
          <p:cNvSpPr/>
          <p:nvPr/>
        </p:nvSpPr>
        <p:spPr bwMode="auto">
          <a:xfrm>
            <a:off x="4616711" y="3341695"/>
            <a:ext cx="105629" cy="285453"/>
          </a:xfrm>
          <a:prstGeom prst="cube">
            <a:avLst>
              <a:gd name="adj" fmla="val 99075"/>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039" name="直线箭头连接符 1038">
            <a:extLst>
              <a:ext uri="{FF2B5EF4-FFF2-40B4-BE49-F238E27FC236}">
                <a16:creationId xmlns:a16="http://schemas.microsoft.com/office/drawing/2014/main" id="{FD8115E7-8CE8-7568-77D6-2066E9B8C934}"/>
              </a:ext>
            </a:extLst>
          </p:cNvPr>
          <p:cNvCxnSpPr>
            <a:cxnSpLocks/>
          </p:cNvCxnSpPr>
          <p:nvPr/>
        </p:nvCxnSpPr>
        <p:spPr bwMode="auto">
          <a:xfrm>
            <a:off x="1547664" y="3250718"/>
            <a:ext cx="612068"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44" name="文本框 1043">
            <a:extLst>
              <a:ext uri="{FF2B5EF4-FFF2-40B4-BE49-F238E27FC236}">
                <a16:creationId xmlns:a16="http://schemas.microsoft.com/office/drawing/2014/main" id="{2CA518C0-C056-4823-1815-BEE17D63962A}"/>
              </a:ext>
            </a:extLst>
          </p:cNvPr>
          <p:cNvSpPr txBox="1"/>
          <p:nvPr/>
        </p:nvSpPr>
        <p:spPr>
          <a:xfrm>
            <a:off x="646308" y="2499283"/>
            <a:ext cx="2305512" cy="461665"/>
          </a:xfrm>
          <a:prstGeom prst="rect">
            <a:avLst/>
          </a:prstGeom>
          <a:noFill/>
        </p:spPr>
        <p:txBody>
          <a:bodyPr wrap="square">
            <a:spAutoFit/>
          </a:bodyPr>
          <a:lstStyle/>
          <a:p>
            <a:pPr marL="285750" indent="-285750">
              <a:buAutoNum type="romanUcPeriod"/>
            </a:pPr>
            <a:r>
              <a:rPr lang="en-US" altLang="zh-CN" sz="1200" dirty="0">
                <a:latin typeface="Microsoft YaHei" panose="020B0503020204020204" pitchFamily="34" charset="-122"/>
                <a:ea typeface="Microsoft YaHei" panose="020B0503020204020204" pitchFamily="34" charset="-122"/>
              </a:rPr>
              <a:t>Base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training</a:t>
            </a:r>
          </a:p>
          <a:p>
            <a:pPr marL="285750" indent="-285750">
              <a:buAutoNum type="romanUcPeriod"/>
            </a:pPr>
            <a:r>
              <a:rPr lang="en-US" altLang="zh-CN" sz="1200" dirty="0">
                <a:latin typeface="Microsoft YaHei" panose="020B0503020204020204" pitchFamily="34" charset="-122"/>
                <a:ea typeface="Microsoft YaHei" panose="020B0503020204020204" pitchFamily="34" charset="-122"/>
              </a:rPr>
              <a:t>Novel</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Fine-tuning</a:t>
            </a:r>
            <a:endParaRPr lang="zh-CN" altLang="en-US" sz="1200" dirty="0">
              <a:latin typeface="Microsoft YaHei" panose="020B0503020204020204" pitchFamily="34" charset="-122"/>
              <a:ea typeface="Microsoft YaHei" panose="020B0503020204020204" pitchFamily="34" charset="-122"/>
            </a:endParaRPr>
          </a:p>
        </p:txBody>
      </p:sp>
      <p:pic>
        <p:nvPicPr>
          <p:cNvPr id="1048" name="图片 1047">
            <a:extLst>
              <a:ext uri="{FF2B5EF4-FFF2-40B4-BE49-F238E27FC236}">
                <a16:creationId xmlns:a16="http://schemas.microsoft.com/office/drawing/2014/main" id="{5D26CDAC-A2F2-418A-0C4A-87B8EF462E10}"/>
              </a:ext>
            </a:extLst>
          </p:cNvPr>
          <p:cNvPicPr>
            <a:picLocks noChangeAspect="1"/>
          </p:cNvPicPr>
          <p:nvPr/>
        </p:nvPicPr>
        <p:blipFill>
          <a:blip r:embed="rId3"/>
          <a:stretch>
            <a:fillRect/>
          </a:stretch>
        </p:blipFill>
        <p:spPr>
          <a:xfrm>
            <a:off x="7319581" y="2960678"/>
            <a:ext cx="1068843" cy="816757"/>
          </a:xfrm>
          <a:prstGeom prst="rect">
            <a:avLst/>
          </a:prstGeom>
        </p:spPr>
      </p:pic>
      <p:cxnSp>
        <p:nvCxnSpPr>
          <p:cNvPr id="1049" name="直线箭头连接符 1048">
            <a:extLst>
              <a:ext uri="{FF2B5EF4-FFF2-40B4-BE49-F238E27FC236}">
                <a16:creationId xmlns:a16="http://schemas.microsoft.com/office/drawing/2014/main" id="{0B89633B-1B7C-5A75-C0BD-00F6C2AC4826}"/>
              </a:ext>
            </a:extLst>
          </p:cNvPr>
          <p:cNvCxnSpPr>
            <a:cxnSpLocks/>
          </p:cNvCxnSpPr>
          <p:nvPr/>
        </p:nvCxnSpPr>
        <p:spPr bwMode="auto">
          <a:xfrm>
            <a:off x="6984268" y="3417915"/>
            <a:ext cx="308614"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50" name="矩形 1049">
            <a:extLst>
              <a:ext uri="{FF2B5EF4-FFF2-40B4-BE49-F238E27FC236}">
                <a16:creationId xmlns:a16="http://schemas.microsoft.com/office/drawing/2014/main" id="{7247576E-DCF3-6591-BEC5-3D9AD0D0A665}"/>
              </a:ext>
            </a:extLst>
          </p:cNvPr>
          <p:cNvSpPr/>
          <p:nvPr/>
        </p:nvSpPr>
        <p:spPr bwMode="auto">
          <a:xfrm>
            <a:off x="7969491" y="3074792"/>
            <a:ext cx="288032" cy="115180"/>
          </a:xfrm>
          <a:prstGeom prst="rect">
            <a:avLst/>
          </a:prstGeom>
          <a:noFill/>
          <a:ln w="19050" cap="flat" cmpd="sng" algn="ctr">
            <a:solidFill>
              <a:srgbClr val="FFB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51" name="矩形 1050">
            <a:extLst>
              <a:ext uri="{FF2B5EF4-FFF2-40B4-BE49-F238E27FC236}">
                <a16:creationId xmlns:a16="http://schemas.microsoft.com/office/drawing/2014/main" id="{4BF486CE-BB72-2E47-9ABF-9485D9F19CCC}"/>
              </a:ext>
            </a:extLst>
          </p:cNvPr>
          <p:cNvSpPr/>
          <p:nvPr/>
        </p:nvSpPr>
        <p:spPr bwMode="auto">
          <a:xfrm>
            <a:off x="7491142" y="3283647"/>
            <a:ext cx="287096" cy="458303"/>
          </a:xfrm>
          <a:prstGeom prst="rect">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52" name="矩形 1051">
            <a:extLst>
              <a:ext uri="{FF2B5EF4-FFF2-40B4-BE49-F238E27FC236}">
                <a16:creationId xmlns:a16="http://schemas.microsoft.com/office/drawing/2014/main" id="{1D889D37-D71F-6A85-99C9-E3CA67B6143C}"/>
              </a:ext>
            </a:extLst>
          </p:cNvPr>
          <p:cNvSpPr/>
          <p:nvPr/>
        </p:nvSpPr>
        <p:spPr bwMode="auto">
          <a:xfrm>
            <a:off x="7500987" y="3132383"/>
            <a:ext cx="612519" cy="405460"/>
          </a:xfrm>
          <a:prstGeom prst="rect">
            <a:avLst/>
          </a:prstGeom>
          <a:noFill/>
          <a:ln w="1905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6" name="文本框 55">
            <a:extLst>
              <a:ext uri="{FF2B5EF4-FFF2-40B4-BE49-F238E27FC236}">
                <a16:creationId xmlns:a16="http://schemas.microsoft.com/office/drawing/2014/main" id="{BA963063-748A-8021-A119-C87EC6ABAFDE}"/>
              </a:ext>
            </a:extLst>
          </p:cNvPr>
          <p:cNvSpPr txBox="1"/>
          <p:nvPr/>
        </p:nvSpPr>
        <p:spPr>
          <a:xfrm>
            <a:off x="4743594" y="2924944"/>
            <a:ext cx="908526" cy="276999"/>
          </a:xfrm>
          <a:prstGeom prst="rect">
            <a:avLst/>
          </a:prstGeom>
          <a:noFill/>
        </p:spPr>
        <p:txBody>
          <a:bodyPr wrap="square">
            <a:spAutoFit/>
          </a:bodyPr>
          <a:lstStyle/>
          <a:p>
            <a:r>
              <a:rPr lang="en-US" altLang="zh-CN" sz="1200" dirty="0" err="1">
                <a:latin typeface="Microsoft YaHei" panose="020B0503020204020204" pitchFamily="34" charset="-122"/>
                <a:ea typeface="Microsoft YaHei" panose="020B0503020204020204" pitchFamily="34" charset="-122"/>
              </a:rPr>
              <a:t>RoI</a:t>
            </a:r>
            <a:r>
              <a:rPr lang="en-US" altLang="zh-CN" sz="1200" dirty="0">
                <a:latin typeface="Microsoft YaHei" panose="020B0503020204020204" pitchFamily="34" charset="-122"/>
                <a:ea typeface="Microsoft YaHei" panose="020B0503020204020204" pitchFamily="34" charset="-122"/>
              </a:rPr>
              <a:t> Align</a:t>
            </a:r>
            <a:endParaRPr lang="zh-CN" altLang="en-US" sz="1200" dirty="0">
              <a:latin typeface="Microsoft YaHei" panose="020B0503020204020204" pitchFamily="34" charset="-122"/>
              <a:ea typeface="Microsoft YaHei" panose="020B0503020204020204" pitchFamily="34" charset="-122"/>
            </a:endParaRPr>
          </a:p>
        </p:txBody>
      </p:sp>
      <p:cxnSp>
        <p:nvCxnSpPr>
          <p:cNvPr id="57" name="直线箭头连接符 56">
            <a:extLst>
              <a:ext uri="{FF2B5EF4-FFF2-40B4-BE49-F238E27FC236}">
                <a16:creationId xmlns:a16="http://schemas.microsoft.com/office/drawing/2014/main" id="{BED58563-41BE-DC3C-1011-A1A3903D288C}"/>
              </a:ext>
            </a:extLst>
          </p:cNvPr>
          <p:cNvCxnSpPr>
            <a:cxnSpLocks/>
          </p:cNvCxnSpPr>
          <p:nvPr/>
        </p:nvCxnSpPr>
        <p:spPr bwMode="auto">
          <a:xfrm>
            <a:off x="4671471" y="3394734"/>
            <a:ext cx="728621"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6" name="圆角矩形 5">
            <a:extLst>
              <a:ext uri="{FF2B5EF4-FFF2-40B4-BE49-F238E27FC236}">
                <a16:creationId xmlns:a16="http://schemas.microsoft.com/office/drawing/2014/main" id="{3523C77B-7057-5C6F-0C13-8A2F6A17F8D3}"/>
              </a:ext>
            </a:extLst>
          </p:cNvPr>
          <p:cNvSpPr/>
          <p:nvPr/>
        </p:nvSpPr>
        <p:spPr bwMode="auto">
          <a:xfrm>
            <a:off x="6340744" y="2795506"/>
            <a:ext cx="593604" cy="281427"/>
          </a:xfrm>
          <a:prstGeom prst="roundRect">
            <a:avLst/>
          </a:prstGeom>
          <a:solidFill>
            <a:schemeClr val="accent6">
              <a:lumMod val="20000"/>
              <a:lumOff val="80000"/>
              <a:alpha val="58316"/>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E3FD8C36-1CFD-5C97-D2CE-EA5517027CBB}"/>
              </a:ext>
            </a:extLst>
          </p:cNvPr>
          <p:cNvSpPr txBox="1"/>
          <p:nvPr/>
        </p:nvSpPr>
        <p:spPr>
          <a:xfrm>
            <a:off x="6387621" y="2767992"/>
            <a:ext cx="508793" cy="338554"/>
          </a:xfrm>
          <a:prstGeom prst="rect">
            <a:avLst/>
          </a:prstGeom>
          <a:noFill/>
        </p:spPr>
        <p:txBody>
          <a:bodyPr wrap="square" rtlCol="0">
            <a:spAutoFit/>
          </a:bodyPr>
          <a:lstStyle/>
          <a:p>
            <a:pPr algn="ctr"/>
            <a:r>
              <a:rPr kumimoji="1" lang="en-US" altLang="zh-CN" sz="1600" dirty="0" err="1">
                <a:latin typeface="Microsoft YaHei" panose="020B0503020204020204" pitchFamily="34" charset="-122"/>
                <a:ea typeface="Microsoft YaHei" panose="020B0503020204020204" pitchFamily="34" charset="-122"/>
              </a:rPr>
              <a:t>cls</a:t>
            </a:r>
            <a:endParaRPr kumimoji="1" lang="zh-CN" altLang="en-US" sz="1600" dirty="0">
              <a:latin typeface="Microsoft YaHei" panose="020B0503020204020204" pitchFamily="34" charset="-122"/>
              <a:ea typeface="Microsoft YaHei" panose="020B0503020204020204" pitchFamily="34" charset="-122"/>
            </a:endParaRPr>
          </a:p>
        </p:txBody>
      </p:sp>
      <p:sp>
        <p:nvSpPr>
          <p:cNvPr id="13" name="圆角矩形 12">
            <a:extLst>
              <a:ext uri="{FF2B5EF4-FFF2-40B4-BE49-F238E27FC236}">
                <a16:creationId xmlns:a16="http://schemas.microsoft.com/office/drawing/2014/main" id="{5F1664D3-2FE3-7434-FDFD-B6F619EB5621}"/>
              </a:ext>
            </a:extLst>
          </p:cNvPr>
          <p:cNvSpPr/>
          <p:nvPr/>
        </p:nvSpPr>
        <p:spPr bwMode="auto">
          <a:xfrm>
            <a:off x="6351618" y="3194129"/>
            <a:ext cx="593604" cy="281427"/>
          </a:xfrm>
          <a:prstGeom prst="roundRect">
            <a:avLst/>
          </a:prstGeom>
          <a:solidFill>
            <a:srgbClr val="BECCF0">
              <a:alpha val="69591"/>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4" name="文本框 13">
            <a:extLst>
              <a:ext uri="{FF2B5EF4-FFF2-40B4-BE49-F238E27FC236}">
                <a16:creationId xmlns:a16="http://schemas.microsoft.com/office/drawing/2014/main" id="{406CC8C1-850F-CC67-80E0-0E48ECCE1BFD}"/>
              </a:ext>
            </a:extLst>
          </p:cNvPr>
          <p:cNvSpPr txBox="1"/>
          <p:nvPr/>
        </p:nvSpPr>
        <p:spPr>
          <a:xfrm>
            <a:off x="6398496" y="3166615"/>
            <a:ext cx="508794"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reg</a:t>
            </a:r>
            <a:endParaRPr kumimoji="1" lang="zh-CN" altLang="en-US" sz="1600" dirty="0">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a16="http://schemas.microsoft.com/office/drawing/2014/main" id="{16F2C3AC-9E85-B213-5772-FAF33A4B7B69}"/>
              </a:ext>
            </a:extLst>
          </p:cNvPr>
          <p:cNvSpPr/>
          <p:nvPr/>
        </p:nvSpPr>
        <p:spPr bwMode="auto">
          <a:xfrm>
            <a:off x="6351618" y="3640695"/>
            <a:ext cx="593604" cy="281427"/>
          </a:xfrm>
          <a:prstGeom prst="roundRect">
            <a:avLst/>
          </a:prstGeom>
          <a:solidFill>
            <a:srgbClr val="FF9900">
              <a:alpha val="4929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21" name="文本框 20">
            <a:extLst>
              <a:ext uri="{FF2B5EF4-FFF2-40B4-BE49-F238E27FC236}">
                <a16:creationId xmlns:a16="http://schemas.microsoft.com/office/drawing/2014/main" id="{A562D5AB-071B-AC87-7CC7-E816F97F4BEE}"/>
              </a:ext>
            </a:extLst>
          </p:cNvPr>
          <p:cNvSpPr txBox="1"/>
          <p:nvPr/>
        </p:nvSpPr>
        <p:spPr>
          <a:xfrm>
            <a:off x="6398496" y="3613181"/>
            <a:ext cx="527709"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seg</a:t>
            </a:r>
            <a:endParaRPr kumimoji="1" lang="zh-CN" altLang="en-US" sz="1600" dirty="0">
              <a:latin typeface="Microsoft YaHei" panose="020B0503020204020204" pitchFamily="34" charset="-122"/>
              <a:ea typeface="Microsoft YaHei" panose="020B0503020204020204" pitchFamily="34" charset="-122"/>
            </a:endParaRPr>
          </a:p>
        </p:txBody>
      </p:sp>
      <p:sp>
        <p:nvSpPr>
          <p:cNvPr id="22" name="圆角矩形 21">
            <a:extLst>
              <a:ext uri="{FF2B5EF4-FFF2-40B4-BE49-F238E27FC236}">
                <a16:creationId xmlns:a16="http://schemas.microsoft.com/office/drawing/2014/main" id="{5C047DBE-B45B-3328-45AC-B3EDADDE6BDC}"/>
              </a:ext>
            </a:extLst>
          </p:cNvPr>
          <p:cNvSpPr/>
          <p:nvPr/>
        </p:nvSpPr>
        <p:spPr bwMode="auto">
          <a:xfrm>
            <a:off x="6264058" y="2721139"/>
            <a:ext cx="735632" cy="1272963"/>
          </a:xfrm>
          <a:prstGeom prst="roundRect">
            <a:avLst/>
          </a:prstGeom>
          <a:noFill/>
          <a:ln w="31750" cap="flat" cmpd="sng" algn="ctr">
            <a:solidFill>
              <a:schemeClr val="accent6">
                <a:lumMod val="20000"/>
                <a:lumOff val="8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6" name="立方体 25">
            <a:extLst>
              <a:ext uri="{FF2B5EF4-FFF2-40B4-BE49-F238E27FC236}">
                <a16:creationId xmlns:a16="http://schemas.microsoft.com/office/drawing/2014/main" id="{68B610E4-23C5-8118-600E-7AA7F9ED08C6}"/>
              </a:ext>
            </a:extLst>
          </p:cNvPr>
          <p:cNvSpPr/>
          <p:nvPr/>
        </p:nvSpPr>
        <p:spPr bwMode="auto">
          <a:xfrm>
            <a:off x="5400092" y="3012890"/>
            <a:ext cx="357049" cy="657176"/>
          </a:xfrm>
          <a:prstGeom prst="cube">
            <a:avLst>
              <a:gd name="adj" fmla="val 55567"/>
            </a:avLst>
          </a:prstGeom>
          <a:solidFill>
            <a:srgbClr val="DBE3F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27" name="直线连接符 26">
            <a:extLst>
              <a:ext uri="{FF2B5EF4-FFF2-40B4-BE49-F238E27FC236}">
                <a16:creationId xmlns:a16="http://schemas.microsoft.com/office/drawing/2014/main" id="{40044101-4CB5-DCF4-06E8-845D4D8E2513}"/>
              </a:ext>
            </a:extLst>
          </p:cNvPr>
          <p:cNvCxnSpPr>
            <a:cxnSpLocks/>
          </p:cNvCxnSpPr>
          <p:nvPr/>
        </p:nvCxnSpPr>
        <p:spPr bwMode="auto">
          <a:xfrm>
            <a:off x="5593427" y="3177788"/>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8" name="直线连接符 27">
            <a:extLst>
              <a:ext uri="{FF2B5EF4-FFF2-40B4-BE49-F238E27FC236}">
                <a16:creationId xmlns:a16="http://schemas.microsoft.com/office/drawing/2014/main" id="{C03D70E7-5DB6-3086-AF43-40C63DD70780}"/>
              </a:ext>
            </a:extLst>
          </p:cNvPr>
          <p:cNvCxnSpPr>
            <a:cxnSpLocks/>
          </p:cNvCxnSpPr>
          <p:nvPr/>
        </p:nvCxnSpPr>
        <p:spPr bwMode="auto">
          <a:xfrm>
            <a:off x="5621983" y="3148603"/>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29" name="直线连接符 28">
            <a:extLst>
              <a:ext uri="{FF2B5EF4-FFF2-40B4-BE49-F238E27FC236}">
                <a16:creationId xmlns:a16="http://schemas.microsoft.com/office/drawing/2014/main" id="{3A5DA1B2-D33E-87CD-3CE5-BB4477E32EA6}"/>
              </a:ext>
            </a:extLst>
          </p:cNvPr>
          <p:cNvCxnSpPr>
            <a:cxnSpLocks/>
          </p:cNvCxnSpPr>
          <p:nvPr/>
        </p:nvCxnSpPr>
        <p:spPr bwMode="auto">
          <a:xfrm>
            <a:off x="5701439" y="3060627"/>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0" name="直线连接符 29">
            <a:extLst>
              <a:ext uri="{FF2B5EF4-FFF2-40B4-BE49-F238E27FC236}">
                <a16:creationId xmlns:a16="http://schemas.microsoft.com/office/drawing/2014/main" id="{33DDE1B1-6DE0-EA4C-D5D8-622324405102}"/>
              </a:ext>
            </a:extLst>
          </p:cNvPr>
          <p:cNvCxnSpPr>
            <a:cxnSpLocks/>
          </p:cNvCxnSpPr>
          <p:nvPr/>
        </p:nvCxnSpPr>
        <p:spPr bwMode="auto">
          <a:xfrm>
            <a:off x="5726383" y="3035062"/>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1" name="直线连接符 30">
            <a:extLst>
              <a:ext uri="{FF2B5EF4-FFF2-40B4-BE49-F238E27FC236}">
                <a16:creationId xmlns:a16="http://schemas.microsoft.com/office/drawing/2014/main" id="{DCE918D8-2C7A-F4F8-1293-B924039371A8}"/>
              </a:ext>
            </a:extLst>
          </p:cNvPr>
          <p:cNvCxnSpPr>
            <a:cxnSpLocks/>
          </p:cNvCxnSpPr>
          <p:nvPr/>
        </p:nvCxnSpPr>
        <p:spPr bwMode="auto">
          <a:xfrm>
            <a:off x="5647183" y="3131517"/>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2" name="直线连接符 31">
            <a:extLst>
              <a:ext uri="{FF2B5EF4-FFF2-40B4-BE49-F238E27FC236}">
                <a16:creationId xmlns:a16="http://schemas.microsoft.com/office/drawing/2014/main" id="{2EB52EDF-BC44-96FD-5118-867D5ACAA1B6}"/>
              </a:ext>
            </a:extLst>
          </p:cNvPr>
          <p:cNvCxnSpPr>
            <a:cxnSpLocks/>
          </p:cNvCxnSpPr>
          <p:nvPr/>
        </p:nvCxnSpPr>
        <p:spPr bwMode="auto">
          <a:xfrm>
            <a:off x="5676762" y="3105939"/>
            <a:ext cx="0" cy="461787"/>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3" name="直线连接符 32">
            <a:extLst>
              <a:ext uri="{FF2B5EF4-FFF2-40B4-BE49-F238E27FC236}">
                <a16:creationId xmlns:a16="http://schemas.microsoft.com/office/drawing/2014/main" id="{BACE4F8B-6B19-04FF-F079-6F0936148FC1}"/>
              </a:ext>
            </a:extLst>
          </p:cNvPr>
          <p:cNvCxnSpPr>
            <a:cxnSpLocks/>
          </p:cNvCxnSpPr>
          <p:nvPr/>
        </p:nvCxnSpPr>
        <p:spPr bwMode="auto">
          <a:xfrm flipH="1">
            <a:off x="5559909" y="3090694"/>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5314C2DB-9C05-ADA3-E94C-886815AEF470}"/>
              </a:ext>
            </a:extLst>
          </p:cNvPr>
          <p:cNvCxnSpPr>
            <a:cxnSpLocks/>
          </p:cNvCxnSpPr>
          <p:nvPr/>
        </p:nvCxnSpPr>
        <p:spPr bwMode="auto">
          <a:xfrm flipH="1">
            <a:off x="5561273" y="3158283"/>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5" name="直线连接符 34">
            <a:extLst>
              <a:ext uri="{FF2B5EF4-FFF2-40B4-BE49-F238E27FC236}">
                <a16:creationId xmlns:a16="http://schemas.microsoft.com/office/drawing/2014/main" id="{B2711698-50DF-AC99-D7CB-E2C89BF6C0AE}"/>
              </a:ext>
            </a:extLst>
          </p:cNvPr>
          <p:cNvCxnSpPr>
            <a:cxnSpLocks/>
          </p:cNvCxnSpPr>
          <p:nvPr/>
        </p:nvCxnSpPr>
        <p:spPr bwMode="auto">
          <a:xfrm flipH="1">
            <a:off x="5559908" y="3221551"/>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7" name="直线连接符 36">
            <a:extLst>
              <a:ext uri="{FF2B5EF4-FFF2-40B4-BE49-F238E27FC236}">
                <a16:creationId xmlns:a16="http://schemas.microsoft.com/office/drawing/2014/main" id="{F268EA93-AB58-CF9D-8316-5F43B0489C53}"/>
              </a:ext>
            </a:extLst>
          </p:cNvPr>
          <p:cNvCxnSpPr>
            <a:cxnSpLocks/>
          </p:cNvCxnSpPr>
          <p:nvPr/>
        </p:nvCxnSpPr>
        <p:spPr bwMode="auto">
          <a:xfrm flipH="1">
            <a:off x="5560965" y="3280721"/>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8" name="直线连接符 37">
            <a:extLst>
              <a:ext uri="{FF2B5EF4-FFF2-40B4-BE49-F238E27FC236}">
                <a16:creationId xmlns:a16="http://schemas.microsoft.com/office/drawing/2014/main" id="{B05D8CC0-167B-CFA7-6629-A7793820067F}"/>
              </a:ext>
            </a:extLst>
          </p:cNvPr>
          <p:cNvCxnSpPr>
            <a:cxnSpLocks/>
          </p:cNvCxnSpPr>
          <p:nvPr/>
        </p:nvCxnSpPr>
        <p:spPr bwMode="auto">
          <a:xfrm flipH="1">
            <a:off x="5559908" y="3349783"/>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39" name="直线连接符 38">
            <a:extLst>
              <a:ext uri="{FF2B5EF4-FFF2-40B4-BE49-F238E27FC236}">
                <a16:creationId xmlns:a16="http://schemas.microsoft.com/office/drawing/2014/main" id="{5FC88D50-DDE7-581B-811B-2E6A6F34AB36}"/>
              </a:ext>
            </a:extLst>
          </p:cNvPr>
          <p:cNvCxnSpPr>
            <a:cxnSpLocks/>
          </p:cNvCxnSpPr>
          <p:nvPr/>
        </p:nvCxnSpPr>
        <p:spPr bwMode="auto">
          <a:xfrm flipH="1">
            <a:off x="5559455" y="3414581"/>
            <a:ext cx="200793" cy="187130"/>
          </a:xfrm>
          <a:prstGeom prst="line">
            <a:avLst/>
          </a:prstGeom>
          <a:solidFill>
            <a:schemeClr val="accent1"/>
          </a:solidFill>
          <a:ln w="6350" cap="flat" cmpd="sng" algn="ctr">
            <a:solidFill>
              <a:schemeClr val="tx1"/>
            </a:solidFill>
            <a:prstDash val="solid"/>
            <a:round/>
            <a:headEnd type="none" w="med" len="med"/>
            <a:tailEnd type="none" w="med" len="med"/>
          </a:ln>
          <a:effectLst/>
        </p:spPr>
      </p:cxnSp>
      <p:cxnSp>
        <p:nvCxnSpPr>
          <p:cNvPr id="5" name="直线箭头连接符 4">
            <a:extLst>
              <a:ext uri="{FF2B5EF4-FFF2-40B4-BE49-F238E27FC236}">
                <a16:creationId xmlns:a16="http://schemas.microsoft.com/office/drawing/2014/main" id="{3C56C566-CB46-A0F4-4A8D-32F863AFD7EC}"/>
              </a:ext>
            </a:extLst>
          </p:cNvPr>
          <p:cNvCxnSpPr>
            <a:cxnSpLocks/>
          </p:cNvCxnSpPr>
          <p:nvPr/>
        </p:nvCxnSpPr>
        <p:spPr bwMode="auto">
          <a:xfrm>
            <a:off x="5652120" y="3392996"/>
            <a:ext cx="604009"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7" name="文本框 6">
            <a:extLst>
              <a:ext uri="{FF2B5EF4-FFF2-40B4-BE49-F238E27FC236}">
                <a16:creationId xmlns:a16="http://schemas.microsoft.com/office/drawing/2014/main" id="{D7ED76F6-5D1E-9A6C-3352-2CD9B8E2B44D}"/>
              </a:ext>
            </a:extLst>
          </p:cNvPr>
          <p:cNvSpPr txBox="1"/>
          <p:nvPr/>
        </p:nvSpPr>
        <p:spPr>
          <a:xfrm>
            <a:off x="209593" y="1500081"/>
            <a:ext cx="8770613" cy="400110"/>
          </a:xfrm>
          <a:prstGeom prst="rect">
            <a:avLst/>
          </a:prstGeom>
          <a:noFill/>
        </p:spPr>
        <p:txBody>
          <a:bodyPr wrap="square">
            <a:spAutoFit/>
          </a:bodyPr>
          <a:lstStyle/>
          <a:p>
            <a:pPr algn="just"/>
            <a:r>
              <a:rPr lang="en-US" altLang="zh-CN" sz="2000" dirty="0">
                <a:latin typeface="Microsoft YaHei" panose="020B0503020204020204" pitchFamily="34" charset="-122"/>
                <a:ea typeface="Microsoft YaHei" panose="020B0503020204020204" pitchFamily="34" charset="-122"/>
              </a:rPr>
              <a:t>Transfer-learning </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mainly follows</a:t>
            </a:r>
            <a:r>
              <a:rPr lang="zh-CN" altLang="en-US" sz="20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000" dirty="0">
                <a:latin typeface="Microsoft YaHei" panose="020B0503020204020204" pitchFamily="34" charset="-122"/>
                <a:ea typeface="Microsoft YaHei" panose="020B0503020204020204" pitchFamily="34" charset="-122"/>
                <a:cs typeface="Times New Roman" panose="02020603050405020304" pitchFamily="18" charset="0"/>
              </a:rPr>
              <a:t>a fully supervised framework.</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7903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Motivation</a:t>
            </a:r>
            <a:endParaRPr lang="zh-CN" altLang="en-US" b="0" dirty="0"/>
          </a:p>
        </p:txBody>
      </p:sp>
      <p:sp>
        <p:nvSpPr>
          <p:cNvPr id="17" name="矩形 16"/>
          <p:cNvSpPr/>
          <p:nvPr/>
        </p:nvSpPr>
        <p:spPr>
          <a:xfrm>
            <a:off x="155651" y="853552"/>
            <a:ext cx="8820999" cy="523220"/>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Missing</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label</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issue</a:t>
            </a:r>
            <a:r>
              <a:rPr lang="zh-CN" altLang="en-US" sz="2800" b="1" dirty="0">
                <a:solidFill>
                  <a:srgbClr val="FF9900"/>
                </a:solidFill>
                <a:latin typeface="微软雅黑" panose="020B0503020204020204" pitchFamily="34" charset="-122"/>
                <a:ea typeface="微软雅黑" panose="020B0503020204020204" pitchFamily="34" charset="-122"/>
              </a:rPr>
              <a:t> </a:t>
            </a:r>
            <a:endParaRPr lang="en-US" altLang="zh-CN" sz="2800" b="1" dirty="0">
              <a:solidFill>
                <a:srgbClr val="FF99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D2DF995-7EAF-566E-4E8D-D5ED512D28DD}"/>
              </a:ext>
            </a:extLst>
          </p:cNvPr>
          <p:cNvPicPr>
            <a:picLocks noChangeAspect="1"/>
          </p:cNvPicPr>
          <p:nvPr/>
        </p:nvPicPr>
        <p:blipFill rotWithShape="1">
          <a:blip r:embed="rId3"/>
          <a:srcRect l="3677" t="6671" r="1823"/>
          <a:stretch/>
        </p:blipFill>
        <p:spPr>
          <a:xfrm>
            <a:off x="268275" y="1592796"/>
            <a:ext cx="8480189" cy="2238465"/>
          </a:xfrm>
          <a:prstGeom prst="rect">
            <a:avLst/>
          </a:prstGeom>
        </p:spPr>
      </p:pic>
      <p:sp>
        <p:nvSpPr>
          <p:cNvPr id="6" name="文本框 5">
            <a:extLst>
              <a:ext uri="{FF2B5EF4-FFF2-40B4-BE49-F238E27FC236}">
                <a16:creationId xmlns:a16="http://schemas.microsoft.com/office/drawing/2014/main" id="{08F0CBF5-5227-F223-B6A5-5004C64BC2FF}"/>
              </a:ext>
            </a:extLst>
          </p:cNvPr>
          <p:cNvSpPr txBox="1"/>
          <p:nvPr/>
        </p:nvSpPr>
        <p:spPr>
          <a:xfrm>
            <a:off x="268275" y="4534088"/>
            <a:ext cx="8708375" cy="1631216"/>
          </a:xfrm>
          <a:prstGeom prst="rect">
            <a:avLst/>
          </a:prstGeom>
          <a:noFill/>
        </p:spPr>
        <p:txBody>
          <a:bodyPr wrap="square">
            <a:spAutoFit/>
          </a:bodyPr>
          <a:lstStyle/>
          <a:p>
            <a:r>
              <a:rPr lang="en-US" altLang="zh-CN" sz="2000" dirty="0">
                <a:latin typeface="Microsoft YaHei" panose="020B0503020204020204" pitchFamily="34" charset="-122"/>
                <a:ea typeface="Microsoft YaHei" panose="020B0503020204020204" pitchFamily="34" charset="-122"/>
              </a:rPr>
              <a:t>Instance-level few-shot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setting: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an instance as 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shot for each class.</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This</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easily</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meets</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missing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label</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issue.</a:t>
            </a:r>
          </a:p>
          <a:p>
            <a:endParaRPr lang="en-US" altLang="zh-CN" sz="2000" dirty="0">
              <a:latin typeface="Microsoft YaHei" panose="020B0503020204020204" pitchFamily="34" charset="-122"/>
              <a:ea typeface="Microsoft YaHei" panose="020B0503020204020204" pitchFamily="34" charset="-122"/>
            </a:endParaRPr>
          </a:p>
          <a:p>
            <a:endParaRPr lang="en-US" altLang="zh-CN" sz="2000" b="0" i="0" u="none" strike="noStrike" dirty="0">
              <a:solidFill>
                <a:srgbClr val="000000"/>
              </a:solidFill>
              <a:effectLst/>
              <a:latin typeface="Arial" panose="020B0604020202020204" pitchFamily="34" charset="0"/>
            </a:endParaRPr>
          </a:p>
          <a:p>
            <a:r>
              <a:rPr lang="en-US" altLang="zh-CN" sz="2000" b="0" i="0" u="none" strike="noStrike" dirty="0">
                <a:solidFill>
                  <a:srgbClr val="000000"/>
                </a:solidFill>
                <a:effectLst/>
                <a:latin typeface="Arial" panose="020B0604020202020204" pitchFamily="34" charset="0"/>
              </a:rPr>
              <a:t>Does a few-shot model learn well under missing label conditions?</a:t>
            </a:r>
            <a:endParaRPr lang="zh-CN" altLang="en-US" sz="2000" dirty="0">
              <a:latin typeface="Microsoft YaHei" panose="020B0503020204020204" pitchFamily="34" charset="-122"/>
              <a:ea typeface="Microsoft YaHei" panose="020B0503020204020204" pitchFamily="34" charset="-122"/>
            </a:endParaRPr>
          </a:p>
        </p:txBody>
      </p:sp>
      <p:sp>
        <p:nvSpPr>
          <p:cNvPr id="8" name="灯片编号占位符 1">
            <a:extLst>
              <a:ext uri="{FF2B5EF4-FFF2-40B4-BE49-F238E27FC236}">
                <a16:creationId xmlns:a16="http://schemas.microsoft.com/office/drawing/2014/main" id="{6579E435-65D6-E1E9-6168-73CFEC551777}"/>
              </a:ext>
            </a:extLst>
          </p:cNvPr>
          <p:cNvSpPr>
            <a:spLocks noGrp="1"/>
          </p:cNvSpPr>
          <p:nvPr>
            <p:ph type="sldNum" sz="quarter" idx="11"/>
          </p:nvPr>
        </p:nvSpPr>
        <p:spPr>
          <a:xfrm>
            <a:off x="3518520" y="6484255"/>
            <a:ext cx="2133600" cy="365125"/>
          </a:xfrm>
        </p:spPr>
        <p:txBody>
          <a:bodyPr/>
          <a:lstStyle/>
          <a:p>
            <a:fld id="{71296DC4-A542-4FA6-93A4-D8837072381A}" type="slidenum">
              <a:rPr lang="zh-CN" altLang="en-US" smtClean="0"/>
              <a:pPr/>
              <a:t>5</a:t>
            </a:fld>
            <a:endParaRPr lang="zh-CN" altLang="en-US" dirty="0"/>
          </a:p>
        </p:txBody>
      </p:sp>
    </p:spTree>
    <p:extLst>
      <p:ext uri="{BB962C8B-B14F-4D97-AF65-F5344CB8AC3E}">
        <p14:creationId xmlns:p14="http://schemas.microsoft.com/office/powerpoint/2010/main" val="3323415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Motivation</a:t>
            </a:r>
            <a:endParaRPr lang="zh-CN" altLang="en-US" b="0" dirty="0"/>
          </a:p>
        </p:txBody>
      </p:sp>
      <p:sp>
        <p:nvSpPr>
          <p:cNvPr id="17" name="矩形 16"/>
          <p:cNvSpPr/>
          <p:nvPr/>
        </p:nvSpPr>
        <p:spPr>
          <a:xfrm>
            <a:off x="155651" y="853552"/>
            <a:ext cx="8820999" cy="1138773"/>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Missing</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err="1">
                <a:solidFill>
                  <a:srgbClr val="FF9900"/>
                </a:solidFill>
                <a:latin typeface="微软雅黑" panose="020B0503020204020204" pitchFamily="34" charset="-122"/>
                <a:ea typeface="微软雅黑" panose="020B0503020204020204" pitchFamily="34" charset="-122"/>
              </a:rPr>
              <a:t>labele</a:t>
            </a:r>
            <a:r>
              <a:rPr lang="zh-CN" altLang="en-US" sz="2800" b="1" dirty="0">
                <a:solidFill>
                  <a:srgbClr val="FF9900"/>
                </a:solidFill>
                <a:latin typeface="微软雅黑" panose="020B0503020204020204" pitchFamily="34" charset="-122"/>
                <a:ea typeface="微软雅黑" panose="020B0503020204020204" pitchFamily="34" charset="-122"/>
              </a:rPr>
              <a:t> </a:t>
            </a:r>
            <a:r>
              <a:rPr lang="en-US" altLang="zh-CN" sz="2800" b="1" dirty="0">
                <a:solidFill>
                  <a:srgbClr val="FF9900"/>
                </a:solidFill>
                <a:latin typeface="微软雅黑" panose="020B0503020204020204" pitchFamily="34" charset="-122"/>
                <a:ea typeface="微软雅黑" panose="020B0503020204020204" pitchFamily="34" charset="-122"/>
              </a:rPr>
              <a:t>issue</a:t>
            </a:r>
          </a:p>
          <a:p>
            <a:endParaRPr lang="en-US" altLang="zh-CN" sz="2000" dirty="0">
              <a:solidFill>
                <a:srgbClr val="FF9900"/>
              </a:solidFill>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Biased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classification</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8F0CBF5-5227-F223-B6A5-5004C64BC2FF}"/>
              </a:ext>
            </a:extLst>
          </p:cNvPr>
          <p:cNvSpPr txBox="1"/>
          <p:nvPr/>
        </p:nvSpPr>
        <p:spPr>
          <a:xfrm>
            <a:off x="4251911" y="2350387"/>
            <a:ext cx="4724739" cy="2308324"/>
          </a:xfrm>
          <a:prstGeom prst="rect">
            <a:avLst/>
          </a:prstGeom>
          <a:noFill/>
        </p:spPr>
        <p:txBody>
          <a:bodyPr wrap="square">
            <a:spAutoFit/>
          </a:bodyPr>
          <a:lstStyle/>
          <a:p>
            <a:pPr algn="just"/>
            <a:r>
              <a:rPr lang="en-US" altLang="zh-CN" sz="1600" b="0" i="0" dirty="0">
                <a:effectLst/>
                <a:latin typeface="Microsoft YaHei" panose="020B0503020204020204" pitchFamily="34" charset="-122"/>
                <a:ea typeface="Microsoft YaHei" panose="020B0503020204020204" pitchFamily="34" charset="-122"/>
              </a:rPr>
              <a:t>The box regression</a:t>
            </a:r>
            <a:r>
              <a:rPr lang="zh-CN" altLang="en-US" sz="1600" b="0" i="0" dirty="0">
                <a:effectLst/>
                <a:latin typeface="Microsoft YaHei" panose="020B0503020204020204" pitchFamily="34" charset="-122"/>
                <a:ea typeface="Microsoft YaHei" panose="020B0503020204020204" pitchFamily="34" charset="-122"/>
              </a:rPr>
              <a:t> </a:t>
            </a:r>
            <a:r>
              <a:rPr lang="en-US" altLang="zh-CN" sz="1600" b="0" i="0" dirty="0">
                <a:effectLst/>
                <a:latin typeface="Microsoft YaHei" panose="020B0503020204020204" pitchFamily="34" charset="-122"/>
                <a:ea typeface="Microsoft YaHei" panose="020B0503020204020204" pitchFamily="34" charset="-122"/>
              </a:rPr>
              <a:t>and mask segmentation</a:t>
            </a:r>
            <a:br>
              <a:rPr lang="en-US" altLang="zh-CN" sz="1600" dirty="0">
                <a:latin typeface="Microsoft YaHei" panose="020B0503020204020204" pitchFamily="34" charset="-122"/>
                <a:ea typeface="Microsoft YaHei" panose="020B0503020204020204" pitchFamily="34" charset="-122"/>
              </a:rPr>
            </a:br>
            <a:r>
              <a:rPr lang="en-US" altLang="zh-CN" sz="1600" b="0" i="0" dirty="0">
                <a:effectLst/>
                <a:latin typeface="Microsoft YaHei" panose="020B0503020204020204" pitchFamily="34" charset="-122"/>
                <a:ea typeface="Microsoft YaHei" panose="020B0503020204020204" pitchFamily="34" charset="-122"/>
              </a:rPr>
              <a:t>heads </a:t>
            </a:r>
            <a:r>
              <a:rPr lang="en-US" altLang="zh-CN" sz="1600" b="0" i="0" u="none" strike="noStrike" dirty="0">
                <a:solidFill>
                  <a:srgbClr val="000000"/>
                </a:solidFill>
                <a:effectLst/>
                <a:latin typeface="Arial" panose="020B0604020202020204" pitchFamily="34" charset="0"/>
              </a:rPr>
              <a:t>only accept</a:t>
            </a:r>
            <a:r>
              <a:rPr lang="zh-CN" altLang="en-US" sz="1100" b="0" i="0" u="none" strike="noStrike" dirty="0">
                <a:solidFill>
                  <a:schemeClr val="tx1"/>
                </a:solidFill>
                <a:effectLst/>
                <a:latin typeface="+mn-lt"/>
              </a:rPr>
              <a:t> </a:t>
            </a:r>
            <a:r>
              <a:rPr lang="en-US" altLang="zh-CN" sz="1600" b="0" i="0" u="none" strike="noStrike" dirty="0">
                <a:solidFill>
                  <a:srgbClr val="000000"/>
                </a:solidFill>
                <a:effectLst/>
                <a:latin typeface="Arial" panose="020B0604020202020204" pitchFamily="34" charset="0"/>
              </a:rPr>
              <a:t>clear positive instances and thus no negative effects.</a:t>
            </a:r>
          </a:p>
          <a:p>
            <a:pPr algn="just"/>
            <a:endParaRPr lang="en-US" altLang="zh-CN" sz="1600" dirty="0">
              <a:latin typeface="Microsoft YaHei" panose="020B0503020204020204" pitchFamily="34" charset="-122"/>
              <a:ea typeface="Microsoft YaHei" panose="020B0503020204020204" pitchFamily="34" charset="-122"/>
            </a:endParaRPr>
          </a:p>
          <a:p>
            <a:pPr algn="just"/>
            <a:r>
              <a:rPr lang="en-US" altLang="zh-CN" sz="1600" dirty="0">
                <a:latin typeface="Microsoft YaHei" panose="020B0503020204020204" pitchFamily="34" charset="-122"/>
                <a:ea typeface="Microsoft YaHei" panose="020B0503020204020204" pitchFamily="34" charset="-122"/>
              </a:rPr>
              <a:t>However, the classification head may be confused by missing labeled instances and thus results in a biased classification towards incorrectly recognizing foreground objects as background.</a:t>
            </a:r>
          </a:p>
        </p:txBody>
      </p:sp>
      <p:sp>
        <p:nvSpPr>
          <p:cNvPr id="8" name="灯片编号占位符 1">
            <a:extLst>
              <a:ext uri="{FF2B5EF4-FFF2-40B4-BE49-F238E27FC236}">
                <a16:creationId xmlns:a16="http://schemas.microsoft.com/office/drawing/2014/main" id="{6579E435-65D6-E1E9-6168-73CFEC551777}"/>
              </a:ext>
            </a:extLst>
          </p:cNvPr>
          <p:cNvSpPr>
            <a:spLocks noGrp="1"/>
          </p:cNvSpPr>
          <p:nvPr>
            <p:ph type="sldNum" sz="quarter" idx="11"/>
          </p:nvPr>
        </p:nvSpPr>
        <p:spPr>
          <a:xfrm>
            <a:off x="3518520" y="6484255"/>
            <a:ext cx="2133600" cy="365125"/>
          </a:xfrm>
        </p:spPr>
        <p:txBody>
          <a:bodyPr/>
          <a:lstStyle/>
          <a:p>
            <a:fld id="{71296DC4-A542-4FA6-93A4-D8837072381A}" type="slidenum">
              <a:rPr lang="zh-CN" altLang="en-US" smtClean="0"/>
              <a:pPr/>
              <a:t>6</a:t>
            </a:fld>
            <a:endParaRPr lang="zh-CN" altLang="en-US" dirty="0"/>
          </a:p>
        </p:txBody>
      </p:sp>
      <p:grpSp>
        <p:nvGrpSpPr>
          <p:cNvPr id="168" name="组合 167">
            <a:extLst>
              <a:ext uri="{FF2B5EF4-FFF2-40B4-BE49-F238E27FC236}">
                <a16:creationId xmlns:a16="http://schemas.microsoft.com/office/drawing/2014/main" id="{B0A73101-A21C-8966-DE1E-73AE90CFC8C6}"/>
              </a:ext>
            </a:extLst>
          </p:cNvPr>
          <p:cNvGrpSpPr/>
          <p:nvPr/>
        </p:nvGrpSpPr>
        <p:grpSpPr>
          <a:xfrm>
            <a:off x="198243" y="2170367"/>
            <a:ext cx="4121729" cy="2626785"/>
            <a:chOff x="198243" y="1484784"/>
            <a:chExt cx="4121729" cy="2626785"/>
          </a:xfrm>
        </p:grpSpPr>
        <p:sp>
          <p:nvSpPr>
            <p:cNvPr id="156" name="圆角矩形 155">
              <a:extLst>
                <a:ext uri="{FF2B5EF4-FFF2-40B4-BE49-F238E27FC236}">
                  <a16:creationId xmlns:a16="http://schemas.microsoft.com/office/drawing/2014/main" id="{556EE3BC-7872-5A87-5FB2-D2598026FD53}"/>
                </a:ext>
              </a:extLst>
            </p:cNvPr>
            <p:cNvSpPr/>
            <p:nvPr/>
          </p:nvSpPr>
          <p:spPr bwMode="auto">
            <a:xfrm>
              <a:off x="198243" y="1484784"/>
              <a:ext cx="4121729" cy="2626785"/>
            </a:xfrm>
            <a:prstGeom prst="roundRect">
              <a:avLst/>
            </a:prstGeom>
            <a:solidFill>
              <a:schemeClr val="accent3">
                <a:lumMod val="9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5D18999F-6CF1-9831-D8C5-63D6EE2B9BE4}"/>
                </a:ext>
              </a:extLst>
            </p:cNvPr>
            <p:cNvSpPr/>
            <p:nvPr/>
          </p:nvSpPr>
          <p:spPr bwMode="auto">
            <a:xfrm>
              <a:off x="1170174" y="223451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682EC7BC-51A7-6818-3A1F-D76B8984547F}"/>
                </a:ext>
              </a:extLst>
            </p:cNvPr>
            <p:cNvSpPr/>
            <p:nvPr/>
          </p:nvSpPr>
          <p:spPr bwMode="auto">
            <a:xfrm>
              <a:off x="1322574" y="238691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2963AD76-16B8-4091-E68D-D1C0B723A1D7}"/>
                </a:ext>
              </a:extLst>
            </p:cNvPr>
            <p:cNvSpPr/>
            <p:nvPr/>
          </p:nvSpPr>
          <p:spPr bwMode="auto">
            <a:xfrm>
              <a:off x="1134170" y="2424167"/>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6" name="椭圆 45">
              <a:extLst>
                <a:ext uri="{FF2B5EF4-FFF2-40B4-BE49-F238E27FC236}">
                  <a16:creationId xmlns:a16="http://schemas.microsoft.com/office/drawing/2014/main" id="{8849AF38-4808-477C-ED9E-8DB10F4F642E}"/>
                </a:ext>
              </a:extLst>
            </p:cNvPr>
            <p:cNvSpPr/>
            <p:nvPr/>
          </p:nvSpPr>
          <p:spPr bwMode="auto">
            <a:xfrm>
              <a:off x="1368206" y="2180523"/>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7" name="椭圆 46">
              <a:extLst>
                <a:ext uri="{FF2B5EF4-FFF2-40B4-BE49-F238E27FC236}">
                  <a16:creationId xmlns:a16="http://schemas.microsoft.com/office/drawing/2014/main" id="{8AEF46DB-0275-162B-72F5-654B43DE7E4D}"/>
                </a:ext>
              </a:extLst>
            </p:cNvPr>
            <p:cNvSpPr/>
            <p:nvPr/>
          </p:nvSpPr>
          <p:spPr bwMode="auto">
            <a:xfrm>
              <a:off x="1026158" y="261257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8" name="椭圆 47">
              <a:extLst>
                <a:ext uri="{FF2B5EF4-FFF2-40B4-BE49-F238E27FC236}">
                  <a16:creationId xmlns:a16="http://schemas.microsoft.com/office/drawing/2014/main" id="{7EC480AD-32C9-EFBB-4F44-E4EA52862D60}"/>
                </a:ext>
              </a:extLst>
            </p:cNvPr>
            <p:cNvSpPr/>
            <p:nvPr/>
          </p:nvSpPr>
          <p:spPr bwMode="auto">
            <a:xfrm>
              <a:off x="1394582" y="252255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9" name="椭圆 48">
              <a:extLst>
                <a:ext uri="{FF2B5EF4-FFF2-40B4-BE49-F238E27FC236}">
                  <a16:creationId xmlns:a16="http://schemas.microsoft.com/office/drawing/2014/main" id="{3EAA296E-5BB8-A39F-07E9-498D017B0112}"/>
                </a:ext>
              </a:extLst>
            </p:cNvPr>
            <p:cNvSpPr/>
            <p:nvPr/>
          </p:nvSpPr>
          <p:spPr bwMode="auto">
            <a:xfrm>
              <a:off x="1584230" y="2388163"/>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0" name="椭圆 49">
              <a:extLst>
                <a:ext uri="{FF2B5EF4-FFF2-40B4-BE49-F238E27FC236}">
                  <a16:creationId xmlns:a16="http://schemas.microsoft.com/office/drawing/2014/main" id="{60B8AD1F-3D4F-4CD9-B067-4C7C9C002B73}"/>
                </a:ext>
              </a:extLst>
            </p:cNvPr>
            <p:cNvSpPr/>
            <p:nvPr/>
          </p:nvSpPr>
          <p:spPr bwMode="auto">
            <a:xfrm>
              <a:off x="1512222" y="223451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1" name="三角形 50">
              <a:extLst>
                <a:ext uri="{FF2B5EF4-FFF2-40B4-BE49-F238E27FC236}">
                  <a16:creationId xmlns:a16="http://schemas.microsoft.com/office/drawing/2014/main" id="{2D500DF9-61E2-315B-7BC7-D5DB87F85DA8}"/>
                </a:ext>
              </a:extLst>
            </p:cNvPr>
            <p:cNvSpPr/>
            <p:nvPr/>
          </p:nvSpPr>
          <p:spPr bwMode="auto">
            <a:xfrm rot="17748725">
              <a:off x="1126774" y="3016828"/>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2" name="椭圆 51">
              <a:extLst>
                <a:ext uri="{FF2B5EF4-FFF2-40B4-BE49-F238E27FC236}">
                  <a16:creationId xmlns:a16="http://schemas.microsoft.com/office/drawing/2014/main" id="{EF269BAB-1FAF-4E23-BFB1-7DF2A566EF31}"/>
                </a:ext>
              </a:extLst>
            </p:cNvPr>
            <p:cNvSpPr/>
            <p:nvPr/>
          </p:nvSpPr>
          <p:spPr bwMode="auto">
            <a:xfrm>
              <a:off x="1224190" y="2576567"/>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3" name="椭圆 52">
              <a:extLst>
                <a:ext uri="{FF2B5EF4-FFF2-40B4-BE49-F238E27FC236}">
                  <a16:creationId xmlns:a16="http://schemas.microsoft.com/office/drawing/2014/main" id="{226C32CC-AC79-ECFC-1B34-E18BB770B04F}"/>
                </a:ext>
              </a:extLst>
            </p:cNvPr>
            <p:cNvSpPr/>
            <p:nvPr/>
          </p:nvSpPr>
          <p:spPr bwMode="auto">
            <a:xfrm>
              <a:off x="1474974" y="237853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4" name="三角形 53">
              <a:extLst>
                <a:ext uri="{FF2B5EF4-FFF2-40B4-BE49-F238E27FC236}">
                  <a16:creationId xmlns:a16="http://schemas.microsoft.com/office/drawing/2014/main" id="{9E199E60-46BC-6034-262E-ED7B4EB085CC}"/>
                </a:ext>
              </a:extLst>
            </p:cNvPr>
            <p:cNvSpPr/>
            <p:nvPr/>
          </p:nvSpPr>
          <p:spPr bwMode="auto">
            <a:xfrm>
              <a:off x="1216794" y="3142832"/>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5" name="三角形 54">
              <a:extLst>
                <a:ext uri="{FF2B5EF4-FFF2-40B4-BE49-F238E27FC236}">
                  <a16:creationId xmlns:a16="http://schemas.microsoft.com/office/drawing/2014/main" id="{AE796BE5-229D-4777-3C7B-59F0F2BA03BE}"/>
                </a:ext>
              </a:extLst>
            </p:cNvPr>
            <p:cNvSpPr/>
            <p:nvPr/>
          </p:nvSpPr>
          <p:spPr bwMode="auto">
            <a:xfrm rot="1418842">
              <a:off x="1306794" y="294839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6" name="三角形 55">
              <a:extLst>
                <a:ext uri="{FF2B5EF4-FFF2-40B4-BE49-F238E27FC236}">
                  <a16:creationId xmlns:a16="http://schemas.microsoft.com/office/drawing/2014/main" id="{6BAEB18E-7389-8301-EE6A-932C4FBC7BFF}"/>
                </a:ext>
              </a:extLst>
            </p:cNvPr>
            <p:cNvSpPr/>
            <p:nvPr/>
          </p:nvSpPr>
          <p:spPr bwMode="auto">
            <a:xfrm rot="5400000">
              <a:off x="1378190" y="3100619"/>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7" name="三角形 56">
              <a:extLst>
                <a:ext uri="{FF2B5EF4-FFF2-40B4-BE49-F238E27FC236}">
                  <a16:creationId xmlns:a16="http://schemas.microsoft.com/office/drawing/2014/main" id="{674C22C5-9A7A-05AB-4592-892A4254C3C6}"/>
                </a:ext>
              </a:extLst>
            </p:cNvPr>
            <p:cNvSpPr/>
            <p:nvPr/>
          </p:nvSpPr>
          <p:spPr bwMode="auto">
            <a:xfrm rot="18755782">
              <a:off x="1394582" y="283360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8" name="三角形 57">
              <a:extLst>
                <a:ext uri="{FF2B5EF4-FFF2-40B4-BE49-F238E27FC236}">
                  <a16:creationId xmlns:a16="http://schemas.microsoft.com/office/drawing/2014/main" id="{9F041393-FC8D-5DED-26BC-857B24B7EB91}"/>
                </a:ext>
              </a:extLst>
            </p:cNvPr>
            <p:cNvSpPr/>
            <p:nvPr/>
          </p:nvSpPr>
          <p:spPr bwMode="auto">
            <a:xfrm rot="19975193">
              <a:off x="1430359" y="300127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9" name="三角形 58">
              <a:extLst>
                <a:ext uri="{FF2B5EF4-FFF2-40B4-BE49-F238E27FC236}">
                  <a16:creationId xmlns:a16="http://schemas.microsoft.com/office/drawing/2014/main" id="{4E1DC8A6-2443-CF20-6264-70173CB62CCA}"/>
                </a:ext>
              </a:extLst>
            </p:cNvPr>
            <p:cNvSpPr/>
            <p:nvPr/>
          </p:nvSpPr>
          <p:spPr bwMode="auto">
            <a:xfrm rot="8264185">
              <a:off x="1546982" y="2833609"/>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0" name="三角形 59">
              <a:extLst>
                <a:ext uri="{FF2B5EF4-FFF2-40B4-BE49-F238E27FC236}">
                  <a16:creationId xmlns:a16="http://schemas.microsoft.com/office/drawing/2014/main" id="{D2AA2523-C388-2978-C91F-FEC968683781}"/>
                </a:ext>
              </a:extLst>
            </p:cNvPr>
            <p:cNvSpPr/>
            <p:nvPr/>
          </p:nvSpPr>
          <p:spPr bwMode="auto">
            <a:xfrm rot="2076348">
              <a:off x="1727990" y="2980824"/>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1" name="三角形 60">
              <a:extLst>
                <a:ext uri="{FF2B5EF4-FFF2-40B4-BE49-F238E27FC236}">
                  <a16:creationId xmlns:a16="http://schemas.microsoft.com/office/drawing/2014/main" id="{54C4FD52-D204-BC75-C4DB-66210D7F22CA}"/>
                </a:ext>
              </a:extLst>
            </p:cNvPr>
            <p:cNvSpPr/>
            <p:nvPr/>
          </p:nvSpPr>
          <p:spPr bwMode="auto">
            <a:xfrm>
              <a:off x="1588852" y="3010619"/>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2" name="三角形 61">
              <a:extLst>
                <a:ext uri="{FF2B5EF4-FFF2-40B4-BE49-F238E27FC236}">
                  <a16:creationId xmlns:a16="http://schemas.microsoft.com/office/drawing/2014/main" id="{38D33B70-0D64-4E77-AB7A-333485F31482}"/>
                </a:ext>
              </a:extLst>
            </p:cNvPr>
            <p:cNvSpPr/>
            <p:nvPr/>
          </p:nvSpPr>
          <p:spPr bwMode="auto">
            <a:xfrm>
              <a:off x="1519339" y="3184517"/>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3" name="三角形 62">
              <a:extLst>
                <a:ext uri="{FF2B5EF4-FFF2-40B4-BE49-F238E27FC236}">
                  <a16:creationId xmlns:a16="http://schemas.microsoft.com/office/drawing/2014/main" id="{B2E44292-D17D-161F-F3F8-F362843AB6A3}"/>
                </a:ext>
              </a:extLst>
            </p:cNvPr>
            <p:cNvSpPr/>
            <p:nvPr/>
          </p:nvSpPr>
          <p:spPr bwMode="auto">
            <a:xfrm>
              <a:off x="1666834" y="2836808"/>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4" name="三角形 63">
              <a:extLst>
                <a:ext uri="{FF2B5EF4-FFF2-40B4-BE49-F238E27FC236}">
                  <a16:creationId xmlns:a16="http://schemas.microsoft.com/office/drawing/2014/main" id="{5478305A-E884-CC82-64AC-58B00BBB33A6}"/>
                </a:ext>
              </a:extLst>
            </p:cNvPr>
            <p:cNvSpPr/>
            <p:nvPr/>
          </p:nvSpPr>
          <p:spPr bwMode="auto">
            <a:xfrm>
              <a:off x="1710394" y="308449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5" name="三角形 64">
              <a:extLst>
                <a:ext uri="{FF2B5EF4-FFF2-40B4-BE49-F238E27FC236}">
                  <a16:creationId xmlns:a16="http://schemas.microsoft.com/office/drawing/2014/main" id="{ECA02A42-8850-6759-A2A7-6A0B14C015BF}"/>
                </a:ext>
              </a:extLst>
            </p:cNvPr>
            <p:cNvSpPr/>
            <p:nvPr/>
          </p:nvSpPr>
          <p:spPr bwMode="auto">
            <a:xfrm rot="18909267">
              <a:off x="1620862" y="2689537"/>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6" name="三角形 65">
              <a:extLst>
                <a:ext uri="{FF2B5EF4-FFF2-40B4-BE49-F238E27FC236}">
                  <a16:creationId xmlns:a16="http://schemas.microsoft.com/office/drawing/2014/main" id="{57B82EC1-B8DA-67DE-C834-3B53FA12B888}"/>
                </a:ext>
              </a:extLst>
            </p:cNvPr>
            <p:cNvSpPr/>
            <p:nvPr/>
          </p:nvSpPr>
          <p:spPr bwMode="auto">
            <a:xfrm rot="3451501">
              <a:off x="1859582" y="2851307"/>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7" name="三角形 66">
              <a:extLst>
                <a:ext uri="{FF2B5EF4-FFF2-40B4-BE49-F238E27FC236}">
                  <a16:creationId xmlns:a16="http://schemas.microsoft.com/office/drawing/2014/main" id="{CB1B753D-2A39-C287-0BEB-18645C53AA30}"/>
                </a:ext>
              </a:extLst>
            </p:cNvPr>
            <p:cNvSpPr/>
            <p:nvPr/>
          </p:nvSpPr>
          <p:spPr bwMode="auto">
            <a:xfrm>
              <a:off x="1744382" y="2718711"/>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8" name="三角形 67">
              <a:extLst>
                <a:ext uri="{FF2B5EF4-FFF2-40B4-BE49-F238E27FC236}">
                  <a16:creationId xmlns:a16="http://schemas.microsoft.com/office/drawing/2014/main" id="{94EF765E-D3F0-ABBD-C318-6A8E24EAF685}"/>
                </a:ext>
              </a:extLst>
            </p:cNvPr>
            <p:cNvSpPr/>
            <p:nvPr/>
          </p:nvSpPr>
          <p:spPr bwMode="auto">
            <a:xfrm>
              <a:off x="1845886" y="2576567"/>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0" name="椭圆 69">
              <a:extLst>
                <a:ext uri="{FF2B5EF4-FFF2-40B4-BE49-F238E27FC236}">
                  <a16:creationId xmlns:a16="http://schemas.microsoft.com/office/drawing/2014/main" id="{1A247764-E416-815B-AEB4-632623C127BC}"/>
                </a:ext>
              </a:extLst>
            </p:cNvPr>
            <p:cNvSpPr/>
            <p:nvPr/>
          </p:nvSpPr>
          <p:spPr bwMode="auto">
            <a:xfrm>
              <a:off x="751629" y="1970245"/>
              <a:ext cx="1440000" cy="1440000"/>
            </a:xfrm>
            <a:prstGeom prst="ellipse">
              <a:avLst/>
            </a:prstGeom>
            <a:noFill/>
            <a:ln w="19050" cap="flat" cmpd="sng" algn="ctr">
              <a:solidFill>
                <a:srgbClr val="3851EA"/>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7" name="圆角矩形 76">
              <a:extLst>
                <a:ext uri="{FF2B5EF4-FFF2-40B4-BE49-F238E27FC236}">
                  <a16:creationId xmlns:a16="http://schemas.microsoft.com/office/drawing/2014/main" id="{7AD8655D-7BB1-F4B4-A94B-4C61717F9146}"/>
                </a:ext>
              </a:extLst>
            </p:cNvPr>
            <p:cNvSpPr/>
            <p:nvPr/>
          </p:nvSpPr>
          <p:spPr bwMode="auto">
            <a:xfrm>
              <a:off x="3441055" y="3339532"/>
              <a:ext cx="593604" cy="281427"/>
            </a:xfrm>
            <a:prstGeom prst="roundRect">
              <a:avLst/>
            </a:prstGeom>
            <a:solidFill>
              <a:schemeClr val="accent6">
                <a:lumMod val="20000"/>
                <a:lumOff val="80000"/>
                <a:alpha val="58316"/>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78" name="文本框 77">
              <a:extLst>
                <a:ext uri="{FF2B5EF4-FFF2-40B4-BE49-F238E27FC236}">
                  <a16:creationId xmlns:a16="http://schemas.microsoft.com/office/drawing/2014/main" id="{1AF5E568-621D-C302-664E-D1622DBDFF67}"/>
                </a:ext>
              </a:extLst>
            </p:cNvPr>
            <p:cNvSpPr txBox="1"/>
            <p:nvPr/>
          </p:nvSpPr>
          <p:spPr>
            <a:xfrm>
              <a:off x="3487932" y="3312018"/>
              <a:ext cx="508793" cy="338554"/>
            </a:xfrm>
            <a:prstGeom prst="rect">
              <a:avLst/>
            </a:prstGeom>
            <a:noFill/>
          </p:spPr>
          <p:txBody>
            <a:bodyPr wrap="square" rtlCol="0">
              <a:spAutoFit/>
            </a:bodyPr>
            <a:lstStyle/>
            <a:p>
              <a:pPr algn="ctr"/>
              <a:r>
                <a:rPr kumimoji="1" lang="en-US" altLang="zh-CN" sz="1600" dirty="0" err="1">
                  <a:latin typeface="Microsoft YaHei" panose="020B0503020204020204" pitchFamily="34" charset="-122"/>
                  <a:ea typeface="Microsoft YaHei" panose="020B0503020204020204" pitchFamily="34" charset="-122"/>
                </a:rPr>
                <a:t>cls</a:t>
              </a:r>
              <a:endParaRPr kumimoji="1" lang="zh-CN" altLang="en-US" sz="1600" dirty="0">
                <a:latin typeface="Microsoft YaHei" panose="020B0503020204020204" pitchFamily="34" charset="-122"/>
                <a:ea typeface="Microsoft YaHei" panose="020B0503020204020204" pitchFamily="34" charset="-122"/>
              </a:endParaRPr>
            </a:p>
          </p:txBody>
        </p:sp>
        <p:sp>
          <p:nvSpPr>
            <p:cNvPr id="79" name="圆角矩形 78">
              <a:extLst>
                <a:ext uri="{FF2B5EF4-FFF2-40B4-BE49-F238E27FC236}">
                  <a16:creationId xmlns:a16="http://schemas.microsoft.com/office/drawing/2014/main" id="{0AF35CD1-2CCA-0602-8B6A-69609733FF42}"/>
                </a:ext>
              </a:extLst>
            </p:cNvPr>
            <p:cNvSpPr/>
            <p:nvPr/>
          </p:nvSpPr>
          <p:spPr bwMode="auto">
            <a:xfrm>
              <a:off x="3451929" y="1797247"/>
              <a:ext cx="593604" cy="281427"/>
            </a:xfrm>
            <a:prstGeom prst="roundRect">
              <a:avLst/>
            </a:prstGeom>
            <a:solidFill>
              <a:srgbClr val="BECCF0">
                <a:alpha val="69591"/>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0" name="文本框 79">
              <a:extLst>
                <a:ext uri="{FF2B5EF4-FFF2-40B4-BE49-F238E27FC236}">
                  <a16:creationId xmlns:a16="http://schemas.microsoft.com/office/drawing/2014/main" id="{8D04DEE4-7D7E-7E25-720C-7D59C58AD98E}"/>
                </a:ext>
              </a:extLst>
            </p:cNvPr>
            <p:cNvSpPr txBox="1"/>
            <p:nvPr/>
          </p:nvSpPr>
          <p:spPr>
            <a:xfrm>
              <a:off x="3498807" y="1769733"/>
              <a:ext cx="508794"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reg</a:t>
              </a:r>
              <a:endParaRPr kumimoji="1" lang="zh-CN" altLang="en-US" sz="1600" dirty="0">
                <a:latin typeface="Microsoft YaHei" panose="020B0503020204020204" pitchFamily="34" charset="-122"/>
                <a:ea typeface="Microsoft YaHei" panose="020B0503020204020204" pitchFamily="34" charset="-122"/>
              </a:endParaRPr>
            </a:p>
          </p:txBody>
        </p:sp>
        <p:sp>
          <p:nvSpPr>
            <p:cNvPr id="81" name="圆角矩形 80">
              <a:extLst>
                <a:ext uri="{FF2B5EF4-FFF2-40B4-BE49-F238E27FC236}">
                  <a16:creationId xmlns:a16="http://schemas.microsoft.com/office/drawing/2014/main" id="{38AEDC55-85D6-D14B-0525-5BA1BF445E58}"/>
                </a:ext>
              </a:extLst>
            </p:cNvPr>
            <p:cNvSpPr/>
            <p:nvPr/>
          </p:nvSpPr>
          <p:spPr bwMode="auto">
            <a:xfrm>
              <a:off x="3451929" y="2243813"/>
              <a:ext cx="593604" cy="281427"/>
            </a:xfrm>
            <a:prstGeom prst="roundRect">
              <a:avLst/>
            </a:prstGeom>
            <a:solidFill>
              <a:srgbClr val="FF9900">
                <a:alpha val="4929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82" name="文本框 81">
              <a:extLst>
                <a:ext uri="{FF2B5EF4-FFF2-40B4-BE49-F238E27FC236}">
                  <a16:creationId xmlns:a16="http://schemas.microsoft.com/office/drawing/2014/main" id="{0A081256-F60A-F9FB-50FB-0CA165E887D3}"/>
                </a:ext>
              </a:extLst>
            </p:cNvPr>
            <p:cNvSpPr txBox="1"/>
            <p:nvPr/>
          </p:nvSpPr>
          <p:spPr>
            <a:xfrm>
              <a:off x="3498807" y="2216299"/>
              <a:ext cx="527709" cy="338554"/>
            </a:xfrm>
            <a:prstGeom prst="rect">
              <a:avLst/>
            </a:prstGeom>
            <a:noFill/>
          </p:spPr>
          <p:txBody>
            <a:bodyPr wrap="none" rtlCol="0">
              <a:spAutoFit/>
            </a:bodyPr>
            <a:lstStyle/>
            <a:p>
              <a:pPr algn="ctr"/>
              <a:r>
                <a:rPr kumimoji="1" lang="en-US" altLang="zh-CN" sz="1600" dirty="0">
                  <a:latin typeface="Microsoft YaHei" panose="020B0503020204020204" pitchFamily="34" charset="-122"/>
                  <a:ea typeface="Microsoft YaHei" panose="020B0503020204020204" pitchFamily="34" charset="-122"/>
                </a:rPr>
                <a:t>seg</a:t>
              </a:r>
              <a:endParaRPr kumimoji="1" lang="zh-CN" altLang="en-US" sz="1600" dirty="0">
                <a:latin typeface="Microsoft YaHei" panose="020B0503020204020204" pitchFamily="34" charset="-122"/>
                <a:ea typeface="Microsoft YaHei" panose="020B0503020204020204" pitchFamily="34" charset="-122"/>
              </a:endParaRPr>
            </a:p>
          </p:txBody>
        </p:sp>
        <p:sp>
          <p:nvSpPr>
            <p:cNvPr id="83" name="圆角矩形 82">
              <a:extLst>
                <a:ext uri="{FF2B5EF4-FFF2-40B4-BE49-F238E27FC236}">
                  <a16:creationId xmlns:a16="http://schemas.microsoft.com/office/drawing/2014/main" id="{73F915E1-ADD5-CE48-CD1D-CE2F20E4344D}"/>
                </a:ext>
              </a:extLst>
            </p:cNvPr>
            <p:cNvSpPr/>
            <p:nvPr/>
          </p:nvSpPr>
          <p:spPr bwMode="auto">
            <a:xfrm>
              <a:off x="3364369" y="3265165"/>
              <a:ext cx="771636" cy="415863"/>
            </a:xfrm>
            <a:prstGeom prst="roundRect">
              <a:avLst/>
            </a:prstGeom>
            <a:noFill/>
            <a:ln w="31750" cap="flat" cmpd="sng" algn="ctr">
              <a:solidFill>
                <a:srgbClr val="3851EA"/>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13" name="椭圆 112">
              <a:extLst>
                <a:ext uri="{FF2B5EF4-FFF2-40B4-BE49-F238E27FC236}">
                  <a16:creationId xmlns:a16="http://schemas.microsoft.com/office/drawing/2014/main" id="{A52F6A14-C47B-F7E4-96FE-C6837C313B53}"/>
                </a:ext>
              </a:extLst>
            </p:cNvPr>
            <p:cNvSpPr/>
            <p:nvPr/>
          </p:nvSpPr>
          <p:spPr bwMode="auto">
            <a:xfrm rot="19557493">
              <a:off x="885083" y="2128778"/>
              <a:ext cx="994346" cy="616222"/>
            </a:xfrm>
            <a:prstGeom prst="ellipse">
              <a:avLst/>
            </a:prstGeom>
            <a:noFill/>
            <a:ln w="19050" cap="flat" cmpd="sng" algn="ctr">
              <a:solidFill>
                <a:schemeClr val="accent6">
                  <a:lumMod val="20000"/>
                  <a:lumOff val="8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14" name="圆角矩形 113">
              <a:extLst>
                <a:ext uri="{FF2B5EF4-FFF2-40B4-BE49-F238E27FC236}">
                  <a16:creationId xmlns:a16="http://schemas.microsoft.com/office/drawing/2014/main" id="{49A943B1-B101-5480-F906-1D47159C4BC5}"/>
                </a:ext>
              </a:extLst>
            </p:cNvPr>
            <p:cNvSpPr/>
            <p:nvPr/>
          </p:nvSpPr>
          <p:spPr bwMode="auto">
            <a:xfrm>
              <a:off x="3364369" y="1700808"/>
              <a:ext cx="771636" cy="941176"/>
            </a:xfrm>
            <a:prstGeom prst="roundRect">
              <a:avLst/>
            </a:prstGeom>
            <a:noFill/>
            <a:ln w="31750" cap="flat" cmpd="sng" algn="ctr">
              <a:solidFill>
                <a:schemeClr val="accent6">
                  <a:lumMod val="20000"/>
                  <a:lumOff val="8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122" name="曲线连接符 121">
              <a:extLst>
                <a:ext uri="{FF2B5EF4-FFF2-40B4-BE49-F238E27FC236}">
                  <a16:creationId xmlns:a16="http://schemas.microsoft.com/office/drawing/2014/main" id="{F12F94AA-2373-D77B-174D-6F99396ADEC5}"/>
                </a:ext>
              </a:extLst>
            </p:cNvPr>
            <p:cNvCxnSpPr>
              <a:cxnSpLocks/>
            </p:cNvCxnSpPr>
            <p:nvPr/>
          </p:nvCxnSpPr>
          <p:spPr bwMode="auto">
            <a:xfrm flipV="1">
              <a:off x="1800206" y="2059852"/>
              <a:ext cx="1542234" cy="398811"/>
            </a:xfrm>
            <a:prstGeom prst="curvedConnector3">
              <a:avLst>
                <a:gd name="adj1" fmla="val 50000"/>
              </a:avLst>
            </a:prstGeom>
            <a:solidFill>
              <a:schemeClr val="accent1"/>
            </a:solidFill>
            <a:ln w="31750" cap="flat" cmpd="sng" algn="ctr">
              <a:solidFill>
                <a:schemeClr val="accent6">
                  <a:lumMod val="20000"/>
                  <a:lumOff val="80000"/>
                </a:schemeClr>
              </a:solidFill>
              <a:prstDash val="solid"/>
              <a:round/>
              <a:headEnd type="none" w="med" len="med"/>
              <a:tailEnd type="triangle"/>
            </a:ln>
            <a:effectLst/>
          </p:spPr>
        </p:cxnSp>
        <p:cxnSp>
          <p:nvCxnSpPr>
            <p:cNvPr id="123" name="曲线连接符 122">
              <a:extLst>
                <a:ext uri="{FF2B5EF4-FFF2-40B4-BE49-F238E27FC236}">
                  <a16:creationId xmlns:a16="http://schemas.microsoft.com/office/drawing/2014/main" id="{0E5060D2-EC2C-CA9F-D49A-BAFA189C6F50}"/>
                </a:ext>
              </a:extLst>
            </p:cNvPr>
            <p:cNvCxnSpPr>
              <a:cxnSpLocks/>
            </p:cNvCxnSpPr>
            <p:nvPr/>
          </p:nvCxnSpPr>
          <p:spPr bwMode="auto">
            <a:xfrm>
              <a:off x="2087724" y="3084493"/>
              <a:ext cx="1273958" cy="353311"/>
            </a:xfrm>
            <a:prstGeom prst="curvedConnector3">
              <a:avLst>
                <a:gd name="adj1" fmla="val 50000"/>
              </a:avLst>
            </a:prstGeom>
            <a:solidFill>
              <a:schemeClr val="accent1"/>
            </a:solidFill>
            <a:ln w="31750" cap="flat" cmpd="sng" algn="ctr">
              <a:solidFill>
                <a:srgbClr val="3851EA"/>
              </a:solidFill>
              <a:prstDash val="solid"/>
              <a:round/>
              <a:headEnd type="none" w="med" len="med"/>
              <a:tailEnd type="triangle"/>
            </a:ln>
            <a:effectLst/>
          </p:spPr>
        </p:cxnSp>
        <p:sp>
          <p:nvSpPr>
            <p:cNvPr id="132" name="文本框 131">
              <a:extLst>
                <a:ext uri="{FF2B5EF4-FFF2-40B4-BE49-F238E27FC236}">
                  <a16:creationId xmlns:a16="http://schemas.microsoft.com/office/drawing/2014/main" id="{F9A6B7AA-C03F-A4B8-B0F7-A8BF8F810665}"/>
                </a:ext>
              </a:extLst>
            </p:cNvPr>
            <p:cNvSpPr txBox="1"/>
            <p:nvPr/>
          </p:nvSpPr>
          <p:spPr>
            <a:xfrm>
              <a:off x="757567" y="1525194"/>
              <a:ext cx="1542234" cy="276999"/>
            </a:xfrm>
            <a:prstGeom prst="rect">
              <a:avLst/>
            </a:prstGeom>
            <a:noFill/>
            <a:ln w="19050">
              <a:solidFill>
                <a:schemeClr val="accent2">
                  <a:lumMod val="20000"/>
                  <a:lumOff val="80000"/>
                </a:schemeClr>
              </a:solidFill>
            </a:ln>
          </p:spPr>
          <p:txBody>
            <a:bodyPr wrap="square">
              <a:spAutoFit/>
            </a:bodyPr>
            <a:lstStyle/>
            <a:p>
              <a:pPr algn="ctr"/>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instances</a:t>
              </a:r>
              <a:endParaRPr lang="zh-CN" altLang="en-US" sz="1200" dirty="0"/>
            </a:p>
          </p:txBody>
        </p:sp>
        <p:cxnSp>
          <p:nvCxnSpPr>
            <p:cNvPr id="134" name="直线箭头连接符 133">
              <a:extLst>
                <a:ext uri="{FF2B5EF4-FFF2-40B4-BE49-F238E27FC236}">
                  <a16:creationId xmlns:a16="http://schemas.microsoft.com/office/drawing/2014/main" id="{192BE260-69D2-51A1-428B-FC263D8B8FF7}"/>
                </a:ext>
              </a:extLst>
            </p:cNvPr>
            <p:cNvCxnSpPr/>
            <p:nvPr/>
          </p:nvCxnSpPr>
          <p:spPr bwMode="auto">
            <a:xfrm flipH="1" flipV="1">
              <a:off x="1211297" y="1790065"/>
              <a:ext cx="152400" cy="606462"/>
            </a:xfrm>
            <a:prstGeom prst="straightConnector1">
              <a:avLst/>
            </a:prstGeom>
            <a:solidFill>
              <a:schemeClr val="accent1"/>
            </a:solidFill>
            <a:ln w="12700" cap="flat" cmpd="sng" algn="ctr">
              <a:solidFill>
                <a:schemeClr val="accent6">
                  <a:lumMod val="20000"/>
                  <a:lumOff val="80000"/>
                </a:schemeClr>
              </a:solidFill>
              <a:prstDash val="solid"/>
              <a:round/>
              <a:headEnd type="none" w="med" len="med"/>
              <a:tailEnd type="triangle"/>
            </a:ln>
            <a:effectLst/>
          </p:spPr>
        </p:cxnSp>
        <p:sp>
          <p:nvSpPr>
            <p:cNvPr id="135" name="文本框 134">
              <a:extLst>
                <a:ext uri="{FF2B5EF4-FFF2-40B4-BE49-F238E27FC236}">
                  <a16:creationId xmlns:a16="http://schemas.microsoft.com/office/drawing/2014/main" id="{489CB500-2B64-2113-7225-733B65966C66}"/>
                </a:ext>
              </a:extLst>
            </p:cNvPr>
            <p:cNvSpPr txBox="1"/>
            <p:nvPr/>
          </p:nvSpPr>
          <p:spPr>
            <a:xfrm>
              <a:off x="312226" y="3492231"/>
              <a:ext cx="919653" cy="461665"/>
            </a:xfrm>
            <a:prstGeom prst="rect">
              <a:avLst/>
            </a:prstGeom>
            <a:noFill/>
            <a:ln w="19050">
              <a:solidFill>
                <a:schemeClr val="accent1">
                  <a:lumMod val="60000"/>
                  <a:lumOff val="40000"/>
                </a:schemeClr>
              </a:solidFill>
            </a:ln>
          </p:spPr>
          <p:txBody>
            <a:bodyPr wrap="square">
              <a:spAutoFit/>
            </a:bodyPr>
            <a:lstStyle/>
            <a:p>
              <a:pPr algn="ctr"/>
              <a:r>
                <a:rPr lang="en-US" altLang="zh-CN" sz="1200" dirty="0">
                  <a:latin typeface="Microsoft YaHei" panose="020B0503020204020204" pitchFamily="34" charset="-122"/>
                  <a:ea typeface="Microsoft YaHei" panose="020B0503020204020204" pitchFamily="34" charset="-122"/>
                </a:rPr>
                <a:t>Negative</a:t>
              </a:r>
            </a:p>
            <a:p>
              <a:pPr algn="ct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instances</a:t>
              </a:r>
              <a:endParaRPr lang="zh-CN" altLang="en-US" sz="1200" dirty="0"/>
            </a:p>
          </p:txBody>
        </p:sp>
        <p:cxnSp>
          <p:nvCxnSpPr>
            <p:cNvPr id="136" name="直线箭头连接符 135">
              <a:extLst>
                <a:ext uri="{FF2B5EF4-FFF2-40B4-BE49-F238E27FC236}">
                  <a16:creationId xmlns:a16="http://schemas.microsoft.com/office/drawing/2014/main" id="{EA047DD1-89FE-E14F-D964-A55241F8411D}"/>
                </a:ext>
              </a:extLst>
            </p:cNvPr>
            <p:cNvCxnSpPr>
              <a:cxnSpLocks/>
              <a:stCxn id="55" idx="1"/>
            </p:cNvCxnSpPr>
            <p:nvPr/>
          </p:nvCxnSpPr>
          <p:spPr bwMode="auto">
            <a:xfrm flipH="1">
              <a:off x="1005425" y="2984368"/>
              <a:ext cx="325758" cy="488277"/>
            </a:xfrm>
            <a:prstGeom prst="straightConnector1">
              <a:avLst/>
            </a:prstGeom>
            <a:solidFill>
              <a:schemeClr val="accent1"/>
            </a:solidFill>
            <a:ln w="12700" cap="flat" cmpd="sng" algn="ctr">
              <a:solidFill>
                <a:schemeClr val="accent1">
                  <a:lumMod val="60000"/>
                  <a:lumOff val="40000"/>
                </a:schemeClr>
              </a:solidFill>
              <a:prstDash val="solid"/>
              <a:round/>
              <a:headEnd type="none" w="med" len="med"/>
              <a:tailEnd type="triangle"/>
            </a:ln>
            <a:effectLst/>
          </p:spPr>
        </p:cxnSp>
        <p:sp>
          <p:nvSpPr>
            <p:cNvPr id="140" name="文本框 139">
              <a:extLst>
                <a:ext uri="{FF2B5EF4-FFF2-40B4-BE49-F238E27FC236}">
                  <a16:creationId xmlns:a16="http://schemas.microsoft.com/office/drawing/2014/main" id="{E7D240E8-7FEC-3FD2-830B-A5FE6F72ADC0}"/>
                </a:ext>
              </a:extLst>
            </p:cNvPr>
            <p:cNvSpPr txBox="1"/>
            <p:nvPr/>
          </p:nvSpPr>
          <p:spPr>
            <a:xfrm>
              <a:off x="1591612" y="3472645"/>
              <a:ext cx="1440000" cy="461665"/>
            </a:xfrm>
            <a:prstGeom prst="rect">
              <a:avLst/>
            </a:prstGeom>
            <a:noFill/>
            <a:ln w="19050">
              <a:solidFill>
                <a:srgbClr val="FFC000"/>
              </a:solidFill>
            </a:ln>
          </p:spPr>
          <p:txBody>
            <a:bodyPr wrap="square">
              <a:spAutoFit/>
            </a:bodyPr>
            <a:lstStyle/>
            <a:p>
              <a:pPr algn="ctr"/>
              <a:r>
                <a:rPr lang="zh-CN" altLang="en-US" sz="1200" b="1" dirty="0">
                  <a:solidFill>
                    <a:srgbClr val="FF9900"/>
                  </a:solidFill>
                  <a:latin typeface="Microsoft YaHei" panose="020B0503020204020204" pitchFamily="34" charset="-122"/>
                  <a:ea typeface="Microsoft YaHei" panose="020B0503020204020204" pitchFamily="34" charset="-122"/>
                </a:rPr>
                <a:t> </a:t>
              </a:r>
              <a:r>
                <a:rPr lang="en-US" altLang="zh-CN" sz="1200" b="1" dirty="0">
                  <a:solidFill>
                    <a:srgbClr val="FF0000"/>
                  </a:solidFill>
                  <a:latin typeface="Microsoft YaHei" panose="020B0503020204020204" pitchFamily="34" charset="-122"/>
                  <a:ea typeface="Microsoft YaHei" panose="020B0503020204020204" pitchFamily="34" charset="-122"/>
                </a:rPr>
                <a:t>Missing</a:t>
              </a:r>
              <a:r>
                <a:rPr lang="zh-CN" altLang="en-US" sz="1200" b="1" dirty="0">
                  <a:solidFill>
                    <a:srgbClr val="FF0000"/>
                  </a:solidFill>
                  <a:latin typeface="Microsoft YaHei" panose="020B0503020204020204" pitchFamily="34" charset="-122"/>
                  <a:ea typeface="Microsoft YaHei" panose="020B0503020204020204" pitchFamily="34" charset="-122"/>
                </a:rPr>
                <a:t> </a:t>
              </a:r>
              <a:r>
                <a:rPr lang="en-US" altLang="zh-CN" sz="1200" b="1" dirty="0">
                  <a:solidFill>
                    <a:srgbClr val="FF0000"/>
                  </a:solidFill>
                  <a:latin typeface="Microsoft YaHei" panose="020B0503020204020204" pitchFamily="34" charset="-122"/>
                  <a:ea typeface="Microsoft YaHei" panose="020B0503020204020204" pitchFamily="34" charset="-122"/>
                </a:rPr>
                <a:t>labeled</a:t>
              </a:r>
            </a:p>
            <a:p>
              <a:pPr algn="ctr"/>
              <a:r>
                <a:rPr lang="zh-CN" altLang="en-US" sz="1200" b="1" dirty="0">
                  <a:solidFill>
                    <a:srgbClr val="FF0000"/>
                  </a:solidFill>
                  <a:latin typeface="Microsoft YaHei" panose="020B0503020204020204" pitchFamily="34" charset="-122"/>
                  <a:ea typeface="Microsoft YaHei" panose="020B0503020204020204" pitchFamily="34" charset="-122"/>
                </a:rPr>
                <a:t> </a:t>
              </a:r>
              <a:r>
                <a:rPr lang="en-US" altLang="zh-CN" sz="1200" b="1" dirty="0">
                  <a:solidFill>
                    <a:srgbClr val="FF0000"/>
                  </a:solidFill>
                  <a:latin typeface="Microsoft YaHei" panose="020B0503020204020204" pitchFamily="34" charset="-122"/>
                  <a:ea typeface="Microsoft YaHei" panose="020B0503020204020204" pitchFamily="34" charset="-122"/>
                </a:rPr>
                <a:t>instances</a:t>
              </a:r>
              <a:endParaRPr lang="zh-CN" altLang="en-US" sz="1200" b="1" dirty="0">
                <a:solidFill>
                  <a:srgbClr val="FF0000"/>
                </a:solidFill>
              </a:endParaRPr>
            </a:p>
          </p:txBody>
        </p:sp>
        <p:cxnSp>
          <p:nvCxnSpPr>
            <p:cNvPr id="141" name="直线箭头连接符 140">
              <a:extLst>
                <a:ext uri="{FF2B5EF4-FFF2-40B4-BE49-F238E27FC236}">
                  <a16:creationId xmlns:a16="http://schemas.microsoft.com/office/drawing/2014/main" id="{CCAE146A-65EB-9669-6F99-5AB564080BF7}"/>
                </a:ext>
              </a:extLst>
            </p:cNvPr>
            <p:cNvCxnSpPr>
              <a:cxnSpLocks/>
              <a:stCxn id="66" idx="4"/>
              <a:endCxn id="140" idx="0"/>
            </p:cNvCxnSpPr>
            <p:nvPr/>
          </p:nvCxnSpPr>
          <p:spPr bwMode="auto">
            <a:xfrm>
              <a:off x="1890781" y="2958432"/>
              <a:ext cx="420831" cy="514213"/>
            </a:xfrm>
            <a:prstGeom prst="straightConnector1">
              <a:avLst/>
            </a:prstGeom>
            <a:solidFill>
              <a:schemeClr val="accent1"/>
            </a:solidFill>
            <a:ln w="12700" cap="flat" cmpd="sng" algn="ctr">
              <a:solidFill>
                <a:schemeClr val="accent1">
                  <a:lumMod val="60000"/>
                  <a:lumOff val="40000"/>
                </a:schemeClr>
              </a:solidFill>
              <a:prstDash val="solid"/>
              <a:round/>
              <a:headEnd type="none" w="med" len="med"/>
              <a:tailEnd type="triangle"/>
            </a:ln>
            <a:effectLst/>
          </p:spPr>
        </p:cxnSp>
        <p:sp>
          <p:nvSpPr>
            <p:cNvPr id="145" name="椭圆 144">
              <a:extLst>
                <a:ext uri="{FF2B5EF4-FFF2-40B4-BE49-F238E27FC236}">
                  <a16:creationId xmlns:a16="http://schemas.microsoft.com/office/drawing/2014/main" id="{46DC8BCB-0AF4-4D28-560A-D1D8797C1AE2}"/>
                </a:ext>
              </a:extLst>
            </p:cNvPr>
            <p:cNvSpPr/>
            <p:nvPr/>
          </p:nvSpPr>
          <p:spPr bwMode="auto">
            <a:xfrm>
              <a:off x="769641" y="161004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46" name="三角形 145">
              <a:extLst>
                <a:ext uri="{FF2B5EF4-FFF2-40B4-BE49-F238E27FC236}">
                  <a16:creationId xmlns:a16="http://schemas.microsoft.com/office/drawing/2014/main" id="{42134171-6186-D52F-F7B3-97D4B79D15A6}"/>
                </a:ext>
              </a:extLst>
            </p:cNvPr>
            <p:cNvSpPr/>
            <p:nvPr/>
          </p:nvSpPr>
          <p:spPr bwMode="auto">
            <a:xfrm>
              <a:off x="337593" y="357227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47" name="三角形 146">
              <a:extLst>
                <a:ext uri="{FF2B5EF4-FFF2-40B4-BE49-F238E27FC236}">
                  <a16:creationId xmlns:a16="http://schemas.microsoft.com/office/drawing/2014/main" id="{9B93F206-DADC-8580-40EA-4B89A0EDC3DD}"/>
                </a:ext>
              </a:extLst>
            </p:cNvPr>
            <p:cNvSpPr/>
            <p:nvPr/>
          </p:nvSpPr>
          <p:spPr bwMode="auto">
            <a:xfrm>
              <a:off x="1615725" y="3554261"/>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4" name="文本框 3">
            <a:extLst>
              <a:ext uri="{FF2B5EF4-FFF2-40B4-BE49-F238E27FC236}">
                <a16:creationId xmlns:a16="http://schemas.microsoft.com/office/drawing/2014/main" id="{836716A9-5096-362F-3F90-9645A05C0092}"/>
              </a:ext>
            </a:extLst>
          </p:cNvPr>
          <p:cNvSpPr txBox="1"/>
          <p:nvPr/>
        </p:nvSpPr>
        <p:spPr>
          <a:xfrm>
            <a:off x="597022" y="5261138"/>
            <a:ext cx="8439474" cy="400110"/>
          </a:xfrm>
          <a:prstGeom prst="rect">
            <a:avLst/>
          </a:prstGeom>
          <a:noFill/>
        </p:spPr>
        <p:txBody>
          <a:bodyPr wrap="square">
            <a:spAutoFit/>
          </a:bodyPr>
          <a:lstStyle/>
          <a:p>
            <a:r>
              <a:rPr lang="zh-CN" altLang="en-US" sz="2000" dirty="0">
                <a:latin typeface="Microsoft YaHei" panose="020B0503020204020204" pitchFamily="34" charset="-122"/>
                <a:ea typeface="Microsoft YaHei" panose="020B0503020204020204" pitchFamily="34" charset="-122"/>
              </a:rPr>
              <a:t>Can we design a method to mitigate the biased classification?</a:t>
            </a:r>
          </a:p>
        </p:txBody>
      </p:sp>
    </p:spTree>
    <p:extLst>
      <p:ext uri="{BB962C8B-B14F-4D97-AF65-F5344CB8AC3E}">
        <p14:creationId xmlns:p14="http://schemas.microsoft.com/office/powerpoint/2010/main" val="368713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7</a:t>
            </a:fld>
            <a:endParaRPr lang="zh-CN" altLang="en-US" dirty="0"/>
          </a:p>
        </p:txBody>
      </p:sp>
      <p:sp>
        <p:nvSpPr>
          <p:cNvPr id="3" name="标题 2"/>
          <p:cNvSpPr>
            <a:spLocks noGrp="1"/>
          </p:cNvSpPr>
          <p:nvPr>
            <p:ph type="title"/>
          </p:nvPr>
        </p:nvSpPr>
        <p:spPr/>
        <p:txBody>
          <a:bodyPr/>
          <a:lstStyle/>
          <a:p>
            <a:r>
              <a:rPr lang="en-US" altLang="zh-CN" dirty="0"/>
              <a:t>Proposed Method</a:t>
            </a:r>
            <a:endParaRPr lang="zh-CN" altLang="en-US" dirty="0"/>
          </a:p>
        </p:txBody>
      </p:sp>
      <p:sp>
        <p:nvSpPr>
          <p:cNvPr id="18" name="矩形 17"/>
          <p:cNvSpPr/>
          <p:nvPr/>
        </p:nvSpPr>
        <p:spPr>
          <a:xfrm>
            <a:off x="144976" y="853552"/>
            <a:ext cx="8675495" cy="523220"/>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Decoupling Classifier</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sp>
        <p:nvSpPr>
          <p:cNvPr id="4122" name="圆角矩形 4121">
            <a:extLst>
              <a:ext uri="{FF2B5EF4-FFF2-40B4-BE49-F238E27FC236}">
                <a16:creationId xmlns:a16="http://schemas.microsoft.com/office/drawing/2014/main" id="{0EDEFABF-2E27-7DFE-D394-266388126B01}"/>
              </a:ext>
            </a:extLst>
          </p:cNvPr>
          <p:cNvSpPr/>
          <p:nvPr/>
        </p:nvSpPr>
        <p:spPr bwMode="auto">
          <a:xfrm>
            <a:off x="5133866" y="1657575"/>
            <a:ext cx="3169047" cy="2688624"/>
          </a:xfrm>
          <a:prstGeom prst="roundRect">
            <a:avLst/>
          </a:prstGeom>
          <a:solidFill>
            <a:srgbClr val="BECCF0">
              <a:alpha val="4236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2" name="椭圆 51">
            <a:extLst>
              <a:ext uri="{FF2B5EF4-FFF2-40B4-BE49-F238E27FC236}">
                <a16:creationId xmlns:a16="http://schemas.microsoft.com/office/drawing/2014/main" id="{75760B45-D5DD-9FE8-8C12-84E33F9F6B1A}"/>
              </a:ext>
            </a:extLst>
          </p:cNvPr>
          <p:cNvSpPr/>
          <p:nvPr/>
        </p:nvSpPr>
        <p:spPr bwMode="auto">
          <a:xfrm>
            <a:off x="5678287" y="22473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3" name="椭圆 52">
            <a:extLst>
              <a:ext uri="{FF2B5EF4-FFF2-40B4-BE49-F238E27FC236}">
                <a16:creationId xmlns:a16="http://schemas.microsoft.com/office/drawing/2014/main" id="{A9BB0B2D-3602-5C3A-AF7F-A8EBD8A42FA1}"/>
              </a:ext>
            </a:extLst>
          </p:cNvPr>
          <p:cNvSpPr/>
          <p:nvPr/>
        </p:nvSpPr>
        <p:spPr bwMode="auto">
          <a:xfrm>
            <a:off x="5830687" y="23997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4" name="椭圆 53">
            <a:extLst>
              <a:ext uri="{FF2B5EF4-FFF2-40B4-BE49-F238E27FC236}">
                <a16:creationId xmlns:a16="http://schemas.microsoft.com/office/drawing/2014/main" id="{AB57E1AA-7F9A-C4CC-2C73-874764F83F31}"/>
              </a:ext>
            </a:extLst>
          </p:cNvPr>
          <p:cNvSpPr/>
          <p:nvPr/>
        </p:nvSpPr>
        <p:spPr bwMode="auto">
          <a:xfrm>
            <a:off x="5642283" y="2437013"/>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5" name="椭圆 54">
            <a:extLst>
              <a:ext uri="{FF2B5EF4-FFF2-40B4-BE49-F238E27FC236}">
                <a16:creationId xmlns:a16="http://schemas.microsoft.com/office/drawing/2014/main" id="{8B259157-388C-E271-D796-93DF7276F82A}"/>
              </a:ext>
            </a:extLst>
          </p:cNvPr>
          <p:cNvSpPr/>
          <p:nvPr/>
        </p:nvSpPr>
        <p:spPr bwMode="auto">
          <a:xfrm>
            <a:off x="5876319" y="219336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6" name="椭圆 55">
            <a:extLst>
              <a:ext uri="{FF2B5EF4-FFF2-40B4-BE49-F238E27FC236}">
                <a16:creationId xmlns:a16="http://schemas.microsoft.com/office/drawing/2014/main" id="{C9C1F585-303C-FDA1-5DB0-B31C5E66AD55}"/>
              </a:ext>
            </a:extLst>
          </p:cNvPr>
          <p:cNvSpPr/>
          <p:nvPr/>
        </p:nvSpPr>
        <p:spPr bwMode="auto">
          <a:xfrm>
            <a:off x="5534271" y="260742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7" name="椭圆 56">
            <a:extLst>
              <a:ext uri="{FF2B5EF4-FFF2-40B4-BE49-F238E27FC236}">
                <a16:creationId xmlns:a16="http://schemas.microsoft.com/office/drawing/2014/main" id="{DA1A23D4-4502-8C6E-7458-A7FF996BFD33}"/>
              </a:ext>
            </a:extLst>
          </p:cNvPr>
          <p:cNvSpPr/>
          <p:nvPr/>
        </p:nvSpPr>
        <p:spPr bwMode="auto">
          <a:xfrm>
            <a:off x="5902695" y="251740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8" name="椭圆 57">
            <a:extLst>
              <a:ext uri="{FF2B5EF4-FFF2-40B4-BE49-F238E27FC236}">
                <a16:creationId xmlns:a16="http://schemas.microsoft.com/office/drawing/2014/main" id="{53B75558-36C1-4F91-95AE-6AB130C64A7D}"/>
              </a:ext>
            </a:extLst>
          </p:cNvPr>
          <p:cNvSpPr/>
          <p:nvPr/>
        </p:nvSpPr>
        <p:spPr bwMode="auto">
          <a:xfrm>
            <a:off x="6092343" y="240100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9" name="椭圆 58">
            <a:extLst>
              <a:ext uri="{FF2B5EF4-FFF2-40B4-BE49-F238E27FC236}">
                <a16:creationId xmlns:a16="http://schemas.microsoft.com/office/drawing/2014/main" id="{E7E2F2BA-41D8-F88B-6ED5-2AA53E4867EE}"/>
              </a:ext>
            </a:extLst>
          </p:cNvPr>
          <p:cNvSpPr/>
          <p:nvPr/>
        </p:nvSpPr>
        <p:spPr bwMode="auto">
          <a:xfrm>
            <a:off x="6020335" y="22473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0" name="三角形 59">
            <a:extLst>
              <a:ext uri="{FF2B5EF4-FFF2-40B4-BE49-F238E27FC236}">
                <a16:creationId xmlns:a16="http://schemas.microsoft.com/office/drawing/2014/main" id="{486427DD-794C-3468-5DB5-AB5A9C7C1BAF}"/>
              </a:ext>
            </a:extLst>
          </p:cNvPr>
          <p:cNvSpPr/>
          <p:nvPr/>
        </p:nvSpPr>
        <p:spPr bwMode="auto">
          <a:xfrm rot="17748725">
            <a:off x="5378413" y="351996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1" name="椭圆 60">
            <a:extLst>
              <a:ext uri="{FF2B5EF4-FFF2-40B4-BE49-F238E27FC236}">
                <a16:creationId xmlns:a16="http://schemas.microsoft.com/office/drawing/2014/main" id="{26790F04-66DF-2BE3-12C3-68C4EA1E2A60}"/>
              </a:ext>
            </a:extLst>
          </p:cNvPr>
          <p:cNvSpPr/>
          <p:nvPr/>
        </p:nvSpPr>
        <p:spPr bwMode="auto">
          <a:xfrm>
            <a:off x="5732303" y="257142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2" name="椭圆 61">
            <a:extLst>
              <a:ext uri="{FF2B5EF4-FFF2-40B4-BE49-F238E27FC236}">
                <a16:creationId xmlns:a16="http://schemas.microsoft.com/office/drawing/2014/main" id="{EB5EFC1B-9DF5-9ACD-42A7-F3929A8544D8}"/>
              </a:ext>
            </a:extLst>
          </p:cNvPr>
          <p:cNvSpPr/>
          <p:nvPr/>
        </p:nvSpPr>
        <p:spPr bwMode="auto">
          <a:xfrm>
            <a:off x="5983087" y="239138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63" name="三角形 62">
            <a:extLst>
              <a:ext uri="{FF2B5EF4-FFF2-40B4-BE49-F238E27FC236}">
                <a16:creationId xmlns:a16="http://schemas.microsoft.com/office/drawing/2014/main" id="{56E5BB28-A4BE-52FE-808B-9BEC68675E4E}"/>
              </a:ext>
            </a:extLst>
          </p:cNvPr>
          <p:cNvSpPr/>
          <p:nvPr/>
        </p:nvSpPr>
        <p:spPr bwMode="auto">
          <a:xfrm>
            <a:off x="5468433" y="3645964"/>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96" name="三角形 4095">
            <a:extLst>
              <a:ext uri="{FF2B5EF4-FFF2-40B4-BE49-F238E27FC236}">
                <a16:creationId xmlns:a16="http://schemas.microsoft.com/office/drawing/2014/main" id="{851BEAA8-4E00-97B8-A6B8-A1A82C8E6F8A}"/>
              </a:ext>
            </a:extLst>
          </p:cNvPr>
          <p:cNvSpPr/>
          <p:nvPr/>
        </p:nvSpPr>
        <p:spPr bwMode="auto">
          <a:xfrm rot="1418842">
            <a:off x="5558433" y="345152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97" name="三角形 4096">
            <a:extLst>
              <a:ext uri="{FF2B5EF4-FFF2-40B4-BE49-F238E27FC236}">
                <a16:creationId xmlns:a16="http://schemas.microsoft.com/office/drawing/2014/main" id="{2A78104C-346D-21D4-D4C2-9D39C165DE0C}"/>
              </a:ext>
            </a:extLst>
          </p:cNvPr>
          <p:cNvSpPr/>
          <p:nvPr/>
        </p:nvSpPr>
        <p:spPr bwMode="auto">
          <a:xfrm rot="5400000">
            <a:off x="5629829" y="3603751"/>
            <a:ext cx="90000" cy="90000"/>
          </a:xfrm>
          <a:prstGeom prst="triangle">
            <a:avLst/>
          </a:prstGeom>
          <a:solidFill>
            <a:schemeClr val="accent2">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99" name="三角形 4098">
            <a:extLst>
              <a:ext uri="{FF2B5EF4-FFF2-40B4-BE49-F238E27FC236}">
                <a16:creationId xmlns:a16="http://schemas.microsoft.com/office/drawing/2014/main" id="{B3FFA90B-ABE9-0506-EEAE-1818AFD361C4}"/>
              </a:ext>
            </a:extLst>
          </p:cNvPr>
          <p:cNvSpPr/>
          <p:nvPr/>
        </p:nvSpPr>
        <p:spPr bwMode="auto">
          <a:xfrm rot="18755782">
            <a:off x="5674829" y="3331556"/>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0" name="三角形 4099">
            <a:extLst>
              <a:ext uri="{FF2B5EF4-FFF2-40B4-BE49-F238E27FC236}">
                <a16:creationId xmlns:a16="http://schemas.microsoft.com/office/drawing/2014/main" id="{8B5873A7-7DD0-B9BF-3EA3-094091689388}"/>
              </a:ext>
            </a:extLst>
          </p:cNvPr>
          <p:cNvSpPr/>
          <p:nvPr/>
        </p:nvSpPr>
        <p:spPr bwMode="auto">
          <a:xfrm rot="19975193">
            <a:off x="5681998" y="3504407"/>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1" name="三角形 4100">
            <a:extLst>
              <a:ext uri="{FF2B5EF4-FFF2-40B4-BE49-F238E27FC236}">
                <a16:creationId xmlns:a16="http://schemas.microsoft.com/office/drawing/2014/main" id="{4976D13A-EBE0-9203-02A4-28A899D27E8E}"/>
              </a:ext>
            </a:extLst>
          </p:cNvPr>
          <p:cNvSpPr/>
          <p:nvPr/>
        </p:nvSpPr>
        <p:spPr bwMode="auto">
          <a:xfrm rot="8264185">
            <a:off x="5827229" y="333155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2" name="三角形 4101">
            <a:extLst>
              <a:ext uri="{FF2B5EF4-FFF2-40B4-BE49-F238E27FC236}">
                <a16:creationId xmlns:a16="http://schemas.microsoft.com/office/drawing/2014/main" id="{49ED0E20-A6D1-694F-44AF-A291F4C88D9C}"/>
              </a:ext>
            </a:extLst>
          </p:cNvPr>
          <p:cNvSpPr/>
          <p:nvPr/>
        </p:nvSpPr>
        <p:spPr bwMode="auto">
          <a:xfrm rot="2076348">
            <a:off x="5979629" y="348395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3" name="三角形 4102">
            <a:extLst>
              <a:ext uri="{FF2B5EF4-FFF2-40B4-BE49-F238E27FC236}">
                <a16:creationId xmlns:a16="http://schemas.microsoft.com/office/drawing/2014/main" id="{27E88AFC-6505-6D4E-FF8B-29CE47857EA6}"/>
              </a:ext>
            </a:extLst>
          </p:cNvPr>
          <p:cNvSpPr/>
          <p:nvPr/>
        </p:nvSpPr>
        <p:spPr bwMode="auto">
          <a:xfrm>
            <a:off x="5840491" y="3513751"/>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4" name="三角形 4103">
            <a:extLst>
              <a:ext uri="{FF2B5EF4-FFF2-40B4-BE49-F238E27FC236}">
                <a16:creationId xmlns:a16="http://schemas.microsoft.com/office/drawing/2014/main" id="{CB0B7A7B-9B2A-3D86-2163-88E71597EA35}"/>
              </a:ext>
            </a:extLst>
          </p:cNvPr>
          <p:cNvSpPr/>
          <p:nvPr/>
        </p:nvSpPr>
        <p:spPr bwMode="auto">
          <a:xfrm>
            <a:off x="5770978" y="3687649"/>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5" name="三角形 4104">
            <a:extLst>
              <a:ext uri="{FF2B5EF4-FFF2-40B4-BE49-F238E27FC236}">
                <a16:creationId xmlns:a16="http://schemas.microsoft.com/office/drawing/2014/main" id="{445C91FE-FB03-7A9B-DC3F-B77B1275C3BA}"/>
              </a:ext>
            </a:extLst>
          </p:cNvPr>
          <p:cNvSpPr/>
          <p:nvPr/>
        </p:nvSpPr>
        <p:spPr bwMode="auto">
          <a:xfrm>
            <a:off x="5918473" y="333994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6" name="三角形 4105">
            <a:extLst>
              <a:ext uri="{FF2B5EF4-FFF2-40B4-BE49-F238E27FC236}">
                <a16:creationId xmlns:a16="http://schemas.microsoft.com/office/drawing/2014/main" id="{73CB9575-3383-0ADA-64B6-0C7991883FC3}"/>
              </a:ext>
            </a:extLst>
          </p:cNvPr>
          <p:cNvSpPr/>
          <p:nvPr/>
        </p:nvSpPr>
        <p:spPr bwMode="auto">
          <a:xfrm>
            <a:off x="5962033" y="358762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7" name="三角形 4106">
            <a:extLst>
              <a:ext uri="{FF2B5EF4-FFF2-40B4-BE49-F238E27FC236}">
                <a16:creationId xmlns:a16="http://schemas.microsoft.com/office/drawing/2014/main" id="{923DA50B-79BF-3347-A74E-09CF8A16116E}"/>
              </a:ext>
            </a:extLst>
          </p:cNvPr>
          <p:cNvSpPr/>
          <p:nvPr/>
        </p:nvSpPr>
        <p:spPr bwMode="auto">
          <a:xfrm rot="18909267">
            <a:off x="5901109" y="3177912"/>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8" name="三角形 4107">
            <a:extLst>
              <a:ext uri="{FF2B5EF4-FFF2-40B4-BE49-F238E27FC236}">
                <a16:creationId xmlns:a16="http://schemas.microsoft.com/office/drawing/2014/main" id="{2B0D475D-A84C-C291-2049-263A1DBB80B5}"/>
              </a:ext>
            </a:extLst>
          </p:cNvPr>
          <p:cNvSpPr/>
          <p:nvPr/>
        </p:nvSpPr>
        <p:spPr bwMode="auto">
          <a:xfrm rot="3451501">
            <a:off x="6111221" y="335443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09" name="三角形 4108">
            <a:extLst>
              <a:ext uri="{FF2B5EF4-FFF2-40B4-BE49-F238E27FC236}">
                <a16:creationId xmlns:a16="http://schemas.microsoft.com/office/drawing/2014/main" id="{AB2AA0AE-82DB-0E04-516E-EB11E6A97072}"/>
              </a:ext>
            </a:extLst>
          </p:cNvPr>
          <p:cNvSpPr/>
          <p:nvPr/>
        </p:nvSpPr>
        <p:spPr bwMode="auto">
          <a:xfrm>
            <a:off x="6024629" y="3216658"/>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10" name="三角形 4109">
            <a:extLst>
              <a:ext uri="{FF2B5EF4-FFF2-40B4-BE49-F238E27FC236}">
                <a16:creationId xmlns:a16="http://schemas.microsoft.com/office/drawing/2014/main" id="{B527163F-50F0-707D-0322-1B2EAEC26DD3}"/>
              </a:ext>
            </a:extLst>
          </p:cNvPr>
          <p:cNvSpPr/>
          <p:nvPr/>
        </p:nvSpPr>
        <p:spPr bwMode="auto">
          <a:xfrm>
            <a:off x="6126133" y="3195924"/>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11" name="圆角矩形 4110">
            <a:extLst>
              <a:ext uri="{FF2B5EF4-FFF2-40B4-BE49-F238E27FC236}">
                <a16:creationId xmlns:a16="http://schemas.microsoft.com/office/drawing/2014/main" id="{FE9DE979-4FFD-AE92-3922-EDF8DA280C4A}"/>
              </a:ext>
            </a:extLst>
          </p:cNvPr>
          <p:cNvSpPr/>
          <p:nvPr/>
        </p:nvSpPr>
        <p:spPr bwMode="auto">
          <a:xfrm>
            <a:off x="6578283" y="2217948"/>
            <a:ext cx="1317290" cy="380939"/>
          </a:xfrm>
          <a:prstGeom prst="roundRect">
            <a:avLst/>
          </a:prstGeom>
          <a:solidFill>
            <a:srgbClr val="AFBCEE"/>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head</a:t>
            </a:r>
            <a:endPar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116" name="椭圆 4115">
            <a:extLst>
              <a:ext uri="{FF2B5EF4-FFF2-40B4-BE49-F238E27FC236}">
                <a16:creationId xmlns:a16="http://schemas.microsoft.com/office/drawing/2014/main" id="{FF87E054-AD92-7EB1-4E87-B706B0C3281E}"/>
              </a:ext>
            </a:extLst>
          </p:cNvPr>
          <p:cNvSpPr/>
          <p:nvPr/>
        </p:nvSpPr>
        <p:spPr bwMode="auto">
          <a:xfrm>
            <a:off x="5354251" y="3021565"/>
            <a:ext cx="936000" cy="936000"/>
          </a:xfrm>
          <a:prstGeom prst="ellipse">
            <a:avLst/>
          </a:prstGeom>
          <a:noFill/>
          <a:ln w="25400" cap="flat" cmpd="sng" algn="ctr">
            <a:solidFill>
              <a:srgbClr val="FFB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17" name="右箭头 4116">
            <a:extLst>
              <a:ext uri="{FF2B5EF4-FFF2-40B4-BE49-F238E27FC236}">
                <a16:creationId xmlns:a16="http://schemas.microsoft.com/office/drawing/2014/main" id="{E3F4CABC-A5B4-77E7-CBE4-7E8F8CF1EF9D}"/>
              </a:ext>
            </a:extLst>
          </p:cNvPr>
          <p:cNvSpPr/>
          <p:nvPr/>
        </p:nvSpPr>
        <p:spPr bwMode="auto">
          <a:xfrm>
            <a:off x="6271235" y="2366695"/>
            <a:ext cx="307152" cy="114706"/>
          </a:xfrm>
          <a:prstGeom prst="rightArrow">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19" name="右箭头 4118">
            <a:extLst>
              <a:ext uri="{FF2B5EF4-FFF2-40B4-BE49-F238E27FC236}">
                <a16:creationId xmlns:a16="http://schemas.microsoft.com/office/drawing/2014/main" id="{AA407DA0-55CA-CE2B-7596-EABB87C3A12F}"/>
              </a:ext>
            </a:extLst>
          </p:cNvPr>
          <p:cNvSpPr/>
          <p:nvPr/>
        </p:nvSpPr>
        <p:spPr bwMode="auto">
          <a:xfrm>
            <a:off x="6271235" y="3400466"/>
            <a:ext cx="307152" cy="114706"/>
          </a:xfrm>
          <a:prstGeom prst="rightArrow">
            <a:avLst/>
          </a:prstGeom>
          <a:solidFill>
            <a:srgbClr val="FFB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20" name="椭圆 4119">
            <a:extLst>
              <a:ext uri="{FF2B5EF4-FFF2-40B4-BE49-F238E27FC236}">
                <a16:creationId xmlns:a16="http://schemas.microsoft.com/office/drawing/2014/main" id="{12F95882-2A5C-497B-D385-26BAA53DEB09}"/>
              </a:ext>
            </a:extLst>
          </p:cNvPr>
          <p:cNvSpPr/>
          <p:nvPr/>
        </p:nvSpPr>
        <p:spPr bwMode="auto">
          <a:xfrm>
            <a:off x="5354251" y="2013453"/>
            <a:ext cx="936000" cy="936000"/>
          </a:xfrm>
          <a:prstGeom prst="ellipse">
            <a:avLst/>
          </a:prstGeom>
          <a:noFill/>
          <a:ln w="25400" cap="flat" cmpd="sng" algn="ctr">
            <a:solidFill>
              <a:schemeClr val="accent6">
                <a:lumMod val="20000"/>
                <a:lumOff val="8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21" name="圆角矩形 4120">
            <a:extLst>
              <a:ext uri="{FF2B5EF4-FFF2-40B4-BE49-F238E27FC236}">
                <a16:creationId xmlns:a16="http://schemas.microsoft.com/office/drawing/2014/main" id="{C17FE29B-D24A-6218-CA30-AD26AA8AD4B7}"/>
              </a:ext>
            </a:extLst>
          </p:cNvPr>
          <p:cNvSpPr/>
          <p:nvPr/>
        </p:nvSpPr>
        <p:spPr bwMode="auto">
          <a:xfrm>
            <a:off x="6589579" y="3252162"/>
            <a:ext cx="1317290" cy="380939"/>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head</a:t>
            </a:r>
            <a:endPar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125" name="椭圆 4124">
            <a:extLst>
              <a:ext uri="{FF2B5EF4-FFF2-40B4-BE49-F238E27FC236}">
                <a16:creationId xmlns:a16="http://schemas.microsoft.com/office/drawing/2014/main" id="{4F683D8B-58E5-754C-0D4E-CF3D1CA2E6D2}"/>
              </a:ext>
            </a:extLst>
          </p:cNvPr>
          <p:cNvSpPr/>
          <p:nvPr/>
        </p:nvSpPr>
        <p:spPr bwMode="auto">
          <a:xfrm>
            <a:off x="5314581" y="182599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27" name="文本框 4126">
            <a:extLst>
              <a:ext uri="{FF2B5EF4-FFF2-40B4-BE49-F238E27FC236}">
                <a16:creationId xmlns:a16="http://schemas.microsoft.com/office/drawing/2014/main" id="{33CBF5F7-AE99-9E25-EB76-7ADAFD5178D7}"/>
              </a:ext>
            </a:extLst>
          </p:cNvPr>
          <p:cNvSpPr txBox="1"/>
          <p:nvPr/>
        </p:nvSpPr>
        <p:spPr>
          <a:xfrm>
            <a:off x="5342476" y="1728940"/>
            <a:ext cx="3068449"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Missing</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labeled</a:t>
            </a:r>
            <a:endParaRPr lang="zh-CN" altLang="en-US" dirty="0"/>
          </a:p>
        </p:txBody>
      </p:sp>
      <p:sp>
        <p:nvSpPr>
          <p:cNvPr id="4128" name="三角形 4127">
            <a:extLst>
              <a:ext uri="{FF2B5EF4-FFF2-40B4-BE49-F238E27FC236}">
                <a16:creationId xmlns:a16="http://schemas.microsoft.com/office/drawing/2014/main" id="{0CDF6AC0-0359-A846-4095-8AC577D1934B}"/>
              </a:ext>
            </a:extLst>
          </p:cNvPr>
          <p:cNvSpPr/>
          <p:nvPr/>
        </p:nvSpPr>
        <p:spPr bwMode="auto">
          <a:xfrm>
            <a:off x="6106669" y="182536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29" name="三角形 4128">
            <a:extLst>
              <a:ext uri="{FF2B5EF4-FFF2-40B4-BE49-F238E27FC236}">
                <a16:creationId xmlns:a16="http://schemas.microsoft.com/office/drawing/2014/main" id="{032F0473-7F86-DFCB-582F-902F5597C3B2}"/>
              </a:ext>
            </a:extLst>
          </p:cNvPr>
          <p:cNvSpPr/>
          <p:nvPr/>
        </p:nvSpPr>
        <p:spPr bwMode="auto">
          <a:xfrm>
            <a:off x="6934761" y="180799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32" name="文本框 4131">
            <a:extLst>
              <a:ext uri="{FF2B5EF4-FFF2-40B4-BE49-F238E27FC236}">
                <a16:creationId xmlns:a16="http://schemas.microsoft.com/office/drawing/2014/main" id="{9EF92D34-CC3B-815A-341C-C28F3147C1E3}"/>
              </a:ext>
            </a:extLst>
          </p:cNvPr>
          <p:cNvSpPr txBox="1"/>
          <p:nvPr/>
        </p:nvSpPr>
        <p:spPr>
          <a:xfrm>
            <a:off x="850085" y="1573891"/>
            <a:ext cx="3096364" cy="461665"/>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Missing</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labeled</a:t>
            </a:r>
            <a:r>
              <a:rPr lang="zh-CN" altLang="en-US" sz="2400" dirty="0">
                <a:latin typeface="Microsoft YaHei" panose="020B0503020204020204" pitchFamily="34" charset="-122"/>
                <a:ea typeface="Microsoft YaHei" panose="020B0503020204020204" pitchFamily="34" charset="-122"/>
              </a:rPr>
              <a:t> </a:t>
            </a:r>
            <a:endParaRPr lang="zh-CN" altLang="en-US" dirty="0"/>
          </a:p>
        </p:txBody>
      </p:sp>
      <p:grpSp>
        <p:nvGrpSpPr>
          <p:cNvPr id="4151" name="组合 4150">
            <a:extLst>
              <a:ext uri="{FF2B5EF4-FFF2-40B4-BE49-F238E27FC236}">
                <a16:creationId xmlns:a16="http://schemas.microsoft.com/office/drawing/2014/main" id="{052EBC73-9D3C-2A9F-9F32-A19CAB741ACA}"/>
              </a:ext>
            </a:extLst>
          </p:cNvPr>
          <p:cNvGrpSpPr/>
          <p:nvPr/>
        </p:nvGrpSpPr>
        <p:grpSpPr>
          <a:xfrm>
            <a:off x="669370" y="1663963"/>
            <a:ext cx="3169047" cy="2681740"/>
            <a:chOff x="669370" y="1663963"/>
            <a:chExt cx="3169047" cy="2681740"/>
          </a:xfrm>
        </p:grpSpPr>
        <p:sp>
          <p:nvSpPr>
            <p:cNvPr id="4130" name="圆角矩形 4129">
              <a:extLst>
                <a:ext uri="{FF2B5EF4-FFF2-40B4-BE49-F238E27FC236}">
                  <a16:creationId xmlns:a16="http://schemas.microsoft.com/office/drawing/2014/main" id="{CBC03A49-3F6F-4661-22D9-03B709ABD201}"/>
                </a:ext>
              </a:extLst>
            </p:cNvPr>
            <p:cNvSpPr/>
            <p:nvPr/>
          </p:nvSpPr>
          <p:spPr bwMode="auto">
            <a:xfrm>
              <a:off x="669370" y="1663963"/>
              <a:ext cx="3169047" cy="2681740"/>
            </a:xfrm>
            <a:prstGeom prst="roundRect">
              <a:avLst/>
            </a:prstGeom>
            <a:solidFill>
              <a:srgbClr val="F2F2F2"/>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246C8D24-DD4F-E7B6-0F60-5EB98F704B9D}"/>
                </a:ext>
              </a:extLst>
            </p:cNvPr>
            <p:cNvSpPr/>
            <p:nvPr/>
          </p:nvSpPr>
          <p:spPr bwMode="auto">
            <a:xfrm>
              <a:off x="1102113" y="2541306"/>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BC20A969-D25D-C837-8438-96756667A1BF}"/>
                </a:ext>
              </a:extLst>
            </p:cNvPr>
            <p:cNvSpPr/>
            <p:nvPr/>
          </p:nvSpPr>
          <p:spPr bwMode="auto">
            <a:xfrm>
              <a:off x="1254513" y="2693706"/>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椭圆 22">
              <a:extLst>
                <a:ext uri="{FF2B5EF4-FFF2-40B4-BE49-F238E27FC236}">
                  <a16:creationId xmlns:a16="http://schemas.microsoft.com/office/drawing/2014/main" id="{2833F38A-F347-8317-101D-BB7BCFC9A316}"/>
                </a:ext>
              </a:extLst>
            </p:cNvPr>
            <p:cNvSpPr/>
            <p:nvPr/>
          </p:nvSpPr>
          <p:spPr bwMode="auto">
            <a:xfrm>
              <a:off x="1066109" y="2730954"/>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椭圆 23">
              <a:extLst>
                <a:ext uri="{FF2B5EF4-FFF2-40B4-BE49-F238E27FC236}">
                  <a16:creationId xmlns:a16="http://schemas.microsoft.com/office/drawing/2014/main" id="{7BA654BD-4BC5-DA5A-918E-29B99B4BA3A5}"/>
                </a:ext>
              </a:extLst>
            </p:cNvPr>
            <p:cNvSpPr/>
            <p:nvPr/>
          </p:nvSpPr>
          <p:spPr bwMode="auto">
            <a:xfrm>
              <a:off x="1300145" y="2487310"/>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B31C06C3-5925-BE14-7C6E-9DF6A45556CE}"/>
                </a:ext>
              </a:extLst>
            </p:cNvPr>
            <p:cNvSpPr/>
            <p:nvPr/>
          </p:nvSpPr>
          <p:spPr bwMode="auto">
            <a:xfrm>
              <a:off x="958097" y="2919358"/>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279F06B7-532B-1837-9CEC-286BD8D4F7E6}"/>
                </a:ext>
              </a:extLst>
            </p:cNvPr>
            <p:cNvSpPr/>
            <p:nvPr/>
          </p:nvSpPr>
          <p:spPr bwMode="auto">
            <a:xfrm>
              <a:off x="1326521" y="2829338"/>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椭圆 27">
              <a:extLst>
                <a:ext uri="{FF2B5EF4-FFF2-40B4-BE49-F238E27FC236}">
                  <a16:creationId xmlns:a16="http://schemas.microsoft.com/office/drawing/2014/main" id="{870BB674-144D-87C0-FED8-8E47EA956E33}"/>
                </a:ext>
              </a:extLst>
            </p:cNvPr>
            <p:cNvSpPr/>
            <p:nvPr/>
          </p:nvSpPr>
          <p:spPr bwMode="auto">
            <a:xfrm>
              <a:off x="1516169" y="2694950"/>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6FA3DCAE-EB62-95EF-A24C-57E8B522C27D}"/>
                </a:ext>
              </a:extLst>
            </p:cNvPr>
            <p:cNvSpPr/>
            <p:nvPr/>
          </p:nvSpPr>
          <p:spPr bwMode="auto">
            <a:xfrm>
              <a:off x="1444161" y="2541306"/>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0" name="三角形 29">
              <a:extLst>
                <a:ext uri="{FF2B5EF4-FFF2-40B4-BE49-F238E27FC236}">
                  <a16:creationId xmlns:a16="http://schemas.microsoft.com/office/drawing/2014/main" id="{B9D581CE-C38F-5F91-AF58-AC5EC81C89D9}"/>
                </a:ext>
              </a:extLst>
            </p:cNvPr>
            <p:cNvSpPr/>
            <p:nvPr/>
          </p:nvSpPr>
          <p:spPr bwMode="auto">
            <a:xfrm rot="17748725">
              <a:off x="1030105" y="320739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06735A28-27C3-A592-CDD6-21A9B53EB8B5}"/>
                </a:ext>
              </a:extLst>
            </p:cNvPr>
            <p:cNvSpPr/>
            <p:nvPr/>
          </p:nvSpPr>
          <p:spPr bwMode="auto">
            <a:xfrm>
              <a:off x="1156129" y="2883354"/>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8D105509-AB65-0377-3CC5-11353FBB7423}"/>
                </a:ext>
              </a:extLst>
            </p:cNvPr>
            <p:cNvSpPr/>
            <p:nvPr/>
          </p:nvSpPr>
          <p:spPr bwMode="auto">
            <a:xfrm>
              <a:off x="1406913" y="2685322"/>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三角形 32">
              <a:extLst>
                <a:ext uri="{FF2B5EF4-FFF2-40B4-BE49-F238E27FC236}">
                  <a16:creationId xmlns:a16="http://schemas.microsoft.com/office/drawing/2014/main" id="{4DA6A867-E179-043F-76FF-24A3C2173BE7}"/>
                </a:ext>
              </a:extLst>
            </p:cNvPr>
            <p:cNvSpPr/>
            <p:nvPr/>
          </p:nvSpPr>
          <p:spPr bwMode="auto">
            <a:xfrm>
              <a:off x="1120125" y="3333394"/>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4" name="三角形 33">
              <a:extLst>
                <a:ext uri="{FF2B5EF4-FFF2-40B4-BE49-F238E27FC236}">
                  <a16:creationId xmlns:a16="http://schemas.microsoft.com/office/drawing/2014/main" id="{87938C5A-CB71-BE80-BEAF-D4BDEF5CA774}"/>
                </a:ext>
              </a:extLst>
            </p:cNvPr>
            <p:cNvSpPr/>
            <p:nvPr/>
          </p:nvSpPr>
          <p:spPr bwMode="auto">
            <a:xfrm rot="1418842">
              <a:off x="1210125" y="313895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三角形 34">
              <a:extLst>
                <a:ext uri="{FF2B5EF4-FFF2-40B4-BE49-F238E27FC236}">
                  <a16:creationId xmlns:a16="http://schemas.microsoft.com/office/drawing/2014/main" id="{4B1878B2-4B25-CD00-2647-C7C43017A91F}"/>
                </a:ext>
              </a:extLst>
            </p:cNvPr>
            <p:cNvSpPr/>
            <p:nvPr/>
          </p:nvSpPr>
          <p:spPr bwMode="auto">
            <a:xfrm rot="5400000">
              <a:off x="1281521" y="3291181"/>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6" name="三角形 35">
              <a:extLst>
                <a:ext uri="{FF2B5EF4-FFF2-40B4-BE49-F238E27FC236}">
                  <a16:creationId xmlns:a16="http://schemas.microsoft.com/office/drawing/2014/main" id="{9F349263-9F05-F6E3-09B7-E34960F1C9B6}"/>
                </a:ext>
              </a:extLst>
            </p:cNvPr>
            <p:cNvSpPr/>
            <p:nvPr/>
          </p:nvSpPr>
          <p:spPr bwMode="auto">
            <a:xfrm rot="18755782">
              <a:off x="1326521" y="3018986"/>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7" name="三角形 36">
              <a:extLst>
                <a:ext uri="{FF2B5EF4-FFF2-40B4-BE49-F238E27FC236}">
                  <a16:creationId xmlns:a16="http://schemas.microsoft.com/office/drawing/2014/main" id="{059696A6-3D81-6A42-9C57-D3663D6EEAF3}"/>
                </a:ext>
              </a:extLst>
            </p:cNvPr>
            <p:cNvSpPr/>
            <p:nvPr/>
          </p:nvSpPr>
          <p:spPr bwMode="auto">
            <a:xfrm rot="19975193">
              <a:off x="1333690" y="3191837"/>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 name="三角形 37">
              <a:extLst>
                <a:ext uri="{FF2B5EF4-FFF2-40B4-BE49-F238E27FC236}">
                  <a16:creationId xmlns:a16="http://schemas.microsoft.com/office/drawing/2014/main" id="{468E2648-7305-E067-4B60-277E0B719A4E}"/>
                </a:ext>
              </a:extLst>
            </p:cNvPr>
            <p:cNvSpPr/>
            <p:nvPr/>
          </p:nvSpPr>
          <p:spPr bwMode="auto">
            <a:xfrm rot="8264185">
              <a:off x="1478921" y="301898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9" name="三角形 38">
              <a:extLst>
                <a:ext uri="{FF2B5EF4-FFF2-40B4-BE49-F238E27FC236}">
                  <a16:creationId xmlns:a16="http://schemas.microsoft.com/office/drawing/2014/main" id="{E1372EAD-96FE-AF46-AB04-6DCC0343F301}"/>
                </a:ext>
              </a:extLst>
            </p:cNvPr>
            <p:cNvSpPr/>
            <p:nvPr/>
          </p:nvSpPr>
          <p:spPr bwMode="auto">
            <a:xfrm rot="2076348">
              <a:off x="1631321" y="317138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 name="三角形 39">
              <a:extLst>
                <a:ext uri="{FF2B5EF4-FFF2-40B4-BE49-F238E27FC236}">
                  <a16:creationId xmlns:a16="http://schemas.microsoft.com/office/drawing/2014/main" id="{75B163C3-9C2C-86B1-FDB8-0E5D96DC5FBD}"/>
                </a:ext>
              </a:extLst>
            </p:cNvPr>
            <p:cNvSpPr/>
            <p:nvPr/>
          </p:nvSpPr>
          <p:spPr bwMode="auto">
            <a:xfrm>
              <a:off x="1492183" y="3201181"/>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 name="三角形 40">
              <a:extLst>
                <a:ext uri="{FF2B5EF4-FFF2-40B4-BE49-F238E27FC236}">
                  <a16:creationId xmlns:a16="http://schemas.microsoft.com/office/drawing/2014/main" id="{C8677694-2992-05C3-A2CF-65631690AC75}"/>
                </a:ext>
              </a:extLst>
            </p:cNvPr>
            <p:cNvSpPr/>
            <p:nvPr/>
          </p:nvSpPr>
          <p:spPr bwMode="auto">
            <a:xfrm>
              <a:off x="1422670" y="3375079"/>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2" name="三角形 41">
              <a:extLst>
                <a:ext uri="{FF2B5EF4-FFF2-40B4-BE49-F238E27FC236}">
                  <a16:creationId xmlns:a16="http://schemas.microsoft.com/office/drawing/2014/main" id="{661AF3A2-7CE5-B9F3-5780-A64002B1D340}"/>
                </a:ext>
              </a:extLst>
            </p:cNvPr>
            <p:cNvSpPr/>
            <p:nvPr/>
          </p:nvSpPr>
          <p:spPr bwMode="auto">
            <a:xfrm>
              <a:off x="1570165" y="302737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3" name="三角形 42">
              <a:extLst>
                <a:ext uri="{FF2B5EF4-FFF2-40B4-BE49-F238E27FC236}">
                  <a16:creationId xmlns:a16="http://schemas.microsoft.com/office/drawing/2014/main" id="{D798AD16-BF10-9B24-26B7-EC1408FEAF43}"/>
                </a:ext>
              </a:extLst>
            </p:cNvPr>
            <p:cNvSpPr/>
            <p:nvPr/>
          </p:nvSpPr>
          <p:spPr bwMode="auto">
            <a:xfrm>
              <a:off x="1613725" y="327505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4" name="三角形 43">
              <a:extLst>
                <a:ext uri="{FF2B5EF4-FFF2-40B4-BE49-F238E27FC236}">
                  <a16:creationId xmlns:a16="http://schemas.microsoft.com/office/drawing/2014/main" id="{0AE106EE-720F-8FD2-0B16-9D4C52A1268F}"/>
                </a:ext>
              </a:extLst>
            </p:cNvPr>
            <p:cNvSpPr/>
            <p:nvPr/>
          </p:nvSpPr>
          <p:spPr bwMode="auto">
            <a:xfrm rot="18909267">
              <a:off x="1552801" y="2865342"/>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5" name="三角形 44">
              <a:extLst>
                <a:ext uri="{FF2B5EF4-FFF2-40B4-BE49-F238E27FC236}">
                  <a16:creationId xmlns:a16="http://schemas.microsoft.com/office/drawing/2014/main" id="{F87682C2-62EB-1F3E-8896-2B5B814F14DA}"/>
                </a:ext>
              </a:extLst>
            </p:cNvPr>
            <p:cNvSpPr/>
            <p:nvPr/>
          </p:nvSpPr>
          <p:spPr bwMode="auto">
            <a:xfrm rot="3451501">
              <a:off x="1762913" y="3041869"/>
              <a:ext cx="90000" cy="90000"/>
            </a:xfrm>
            <a:prstGeom prst="triangl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6" name="三角形 45">
              <a:extLst>
                <a:ext uri="{FF2B5EF4-FFF2-40B4-BE49-F238E27FC236}">
                  <a16:creationId xmlns:a16="http://schemas.microsoft.com/office/drawing/2014/main" id="{82409C6A-9974-B310-697A-89B6276776DD}"/>
                </a:ext>
              </a:extLst>
            </p:cNvPr>
            <p:cNvSpPr/>
            <p:nvPr/>
          </p:nvSpPr>
          <p:spPr bwMode="auto">
            <a:xfrm>
              <a:off x="1676321" y="2904088"/>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8" name="三角形 47">
              <a:extLst>
                <a:ext uri="{FF2B5EF4-FFF2-40B4-BE49-F238E27FC236}">
                  <a16:creationId xmlns:a16="http://schemas.microsoft.com/office/drawing/2014/main" id="{97B2150D-C920-DCC6-AEA9-95B5575CDE2B}"/>
                </a:ext>
              </a:extLst>
            </p:cNvPr>
            <p:cNvSpPr/>
            <p:nvPr/>
          </p:nvSpPr>
          <p:spPr bwMode="auto">
            <a:xfrm>
              <a:off x="1777825" y="2883354"/>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9" name="圆角矩形 48">
              <a:extLst>
                <a:ext uri="{FF2B5EF4-FFF2-40B4-BE49-F238E27FC236}">
                  <a16:creationId xmlns:a16="http://schemas.microsoft.com/office/drawing/2014/main" id="{C416AC55-7875-CD11-FD0A-27337C5464B1}"/>
                </a:ext>
              </a:extLst>
            </p:cNvPr>
            <p:cNvSpPr/>
            <p:nvPr/>
          </p:nvSpPr>
          <p:spPr bwMode="auto">
            <a:xfrm>
              <a:off x="2231740" y="2775322"/>
              <a:ext cx="1586572" cy="380939"/>
            </a:xfrm>
            <a:prstGeom prst="roundRect">
              <a:avLst/>
            </a:prstGeom>
            <a:solidFill>
              <a:schemeClr val="bg1">
                <a:lumMod val="6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Classification</a:t>
              </a:r>
              <a:r>
                <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head</a:t>
              </a:r>
              <a:endPar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0" name="椭圆 49">
              <a:extLst>
                <a:ext uri="{FF2B5EF4-FFF2-40B4-BE49-F238E27FC236}">
                  <a16:creationId xmlns:a16="http://schemas.microsoft.com/office/drawing/2014/main" id="{FB5328E9-F587-0284-1BF2-E776ED57E188}"/>
                </a:ext>
              </a:extLst>
            </p:cNvPr>
            <p:cNvSpPr/>
            <p:nvPr/>
          </p:nvSpPr>
          <p:spPr bwMode="auto">
            <a:xfrm>
              <a:off x="823662" y="2438107"/>
              <a:ext cx="1080000" cy="1080000"/>
            </a:xfrm>
            <a:prstGeom prst="ellipse">
              <a:avLst/>
            </a:prstGeom>
            <a:noFill/>
            <a:ln w="25400" cap="flat" cmpd="sng" algn="ctr">
              <a:solidFill>
                <a:srgbClr val="3851EA"/>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1" name="右箭头 50">
              <a:extLst>
                <a:ext uri="{FF2B5EF4-FFF2-40B4-BE49-F238E27FC236}">
                  <a16:creationId xmlns:a16="http://schemas.microsoft.com/office/drawing/2014/main" id="{D8944B69-8DCF-0565-245E-B4CE7D744BAC}"/>
                </a:ext>
              </a:extLst>
            </p:cNvPr>
            <p:cNvSpPr/>
            <p:nvPr/>
          </p:nvSpPr>
          <p:spPr bwMode="auto">
            <a:xfrm>
              <a:off x="1922909" y="2910037"/>
              <a:ext cx="307152" cy="114706"/>
            </a:xfrm>
            <a:prstGeom prst="rightArrow">
              <a:avLst/>
            </a:prstGeom>
            <a:solidFill>
              <a:schemeClr val="tx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33" name="椭圆 4132">
              <a:extLst>
                <a:ext uri="{FF2B5EF4-FFF2-40B4-BE49-F238E27FC236}">
                  <a16:creationId xmlns:a16="http://schemas.microsoft.com/office/drawing/2014/main" id="{FB2C5E26-E26D-CC17-9AC6-8F706D40D4C9}"/>
                </a:ext>
              </a:extLst>
            </p:cNvPr>
            <p:cNvSpPr/>
            <p:nvPr/>
          </p:nvSpPr>
          <p:spPr bwMode="auto">
            <a:xfrm>
              <a:off x="814081" y="182599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34" name="三角形 4133">
              <a:extLst>
                <a:ext uri="{FF2B5EF4-FFF2-40B4-BE49-F238E27FC236}">
                  <a16:creationId xmlns:a16="http://schemas.microsoft.com/office/drawing/2014/main" id="{D61485B1-CB29-DF57-582A-938C85A4228C}"/>
                </a:ext>
              </a:extLst>
            </p:cNvPr>
            <p:cNvSpPr/>
            <p:nvPr/>
          </p:nvSpPr>
          <p:spPr bwMode="auto">
            <a:xfrm>
              <a:off x="1588729" y="182536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35" name="三角形 4134">
              <a:extLst>
                <a:ext uri="{FF2B5EF4-FFF2-40B4-BE49-F238E27FC236}">
                  <a16:creationId xmlns:a16="http://schemas.microsoft.com/office/drawing/2014/main" id="{2D102243-9B7E-34CF-8DEA-C3DD655A19B0}"/>
                </a:ext>
              </a:extLst>
            </p:cNvPr>
            <p:cNvSpPr/>
            <p:nvPr/>
          </p:nvSpPr>
          <p:spPr bwMode="auto">
            <a:xfrm>
              <a:off x="2452273" y="180799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4138" name="文本框 4137">
            <a:extLst>
              <a:ext uri="{FF2B5EF4-FFF2-40B4-BE49-F238E27FC236}">
                <a16:creationId xmlns:a16="http://schemas.microsoft.com/office/drawing/2014/main" id="{52FAD8F3-8EF0-3548-7C75-D6178A2AE76B}"/>
              </a:ext>
            </a:extLst>
          </p:cNvPr>
          <p:cNvSpPr txBox="1"/>
          <p:nvPr/>
        </p:nvSpPr>
        <p:spPr>
          <a:xfrm>
            <a:off x="5363308" y="3964994"/>
            <a:ext cx="2665076"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decoupling classifier</a:t>
            </a:r>
            <a:endParaRPr lang="zh-CN" altLang="en-US" sz="2000" dirty="0">
              <a:latin typeface="微软雅黑" panose="020B0503020204020204" pitchFamily="34" charset="-122"/>
              <a:ea typeface="微软雅黑" panose="020B0503020204020204" pitchFamily="34" charset="-122"/>
            </a:endParaRPr>
          </a:p>
        </p:txBody>
      </p:sp>
      <p:sp>
        <p:nvSpPr>
          <p:cNvPr id="4139" name="右箭头 4138">
            <a:extLst>
              <a:ext uri="{FF2B5EF4-FFF2-40B4-BE49-F238E27FC236}">
                <a16:creationId xmlns:a16="http://schemas.microsoft.com/office/drawing/2014/main" id="{0A1E4ECE-9BBC-E28B-262F-8ACBF2699877}"/>
              </a:ext>
            </a:extLst>
          </p:cNvPr>
          <p:cNvSpPr/>
          <p:nvPr/>
        </p:nvSpPr>
        <p:spPr bwMode="auto">
          <a:xfrm>
            <a:off x="3973629" y="2734931"/>
            <a:ext cx="972108" cy="427631"/>
          </a:xfrm>
          <a:prstGeom prst="rightArrow">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41" name="文本框 4140">
            <a:extLst>
              <a:ext uri="{FF2B5EF4-FFF2-40B4-BE49-F238E27FC236}">
                <a16:creationId xmlns:a16="http://schemas.microsoft.com/office/drawing/2014/main" id="{FDB9EB63-FED1-F8EA-1CA0-6E5607723CC8}"/>
              </a:ext>
            </a:extLst>
          </p:cNvPr>
          <p:cNvSpPr txBox="1"/>
          <p:nvPr/>
        </p:nvSpPr>
        <p:spPr>
          <a:xfrm>
            <a:off x="323528" y="4689140"/>
            <a:ext cx="8496943" cy="1015663"/>
          </a:xfrm>
          <a:prstGeom prst="rect">
            <a:avLst/>
          </a:prstGeom>
          <a:noFill/>
        </p:spPr>
        <p:txBody>
          <a:bodyPr wrap="square">
            <a:spAutoFit/>
          </a:bodyPr>
          <a:lstStyle/>
          <a:p>
            <a:pPr algn="just"/>
            <a:r>
              <a:rPr lang="en-US" altLang="zh-CN" sz="2000" dirty="0">
                <a:latin typeface="Microsoft YaHei" panose="020B0503020204020204" pitchFamily="34" charset="-122"/>
                <a:ea typeface="Microsoft YaHei" panose="020B0503020204020204" pitchFamily="34" charset="-122"/>
              </a:rPr>
              <a:t>We propose a simple but effective method that decouples the standard classifier into two parallel heads to process clear positive instances and negative</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instances</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with</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missing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labels.</a:t>
            </a:r>
            <a:r>
              <a:rPr lang="zh-CN" altLang="en-US" sz="2000" dirty="0">
                <a:latin typeface="Microsoft YaHei" panose="020B0503020204020204" pitchFamily="34" charset="-122"/>
                <a:ea typeface="Microsoft YaHei" panose="020B0503020204020204" pitchFamily="34" charset="-122"/>
              </a:rPr>
              <a:t> </a:t>
            </a:r>
          </a:p>
        </p:txBody>
      </p:sp>
      <p:sp>
        <p:nvSpPr>
          <p:cNvPr id="6" name="文本框 5">
            <a:extLst>
              <a:ext uri="{FF2B5EF4-FFF2-40B4-BE49-F238E27FC236}">
                <a16:creationId xmlns:a16="http://schemas.microsoft.com/office/drawing/2014/main" id="{E29AAC6A-A927-8E3A-1ABD-6FD7725536BA}"/>
              </a:ext>
            </a:extLst>
          </p:cNvPr>
          <p:cNvSpPr txBox="1"/>
          <p:nvPr/>
        </p:nvSpPr>
        <p:spPr>
          <a:xfrm>
            <a:off x="855479" y="1736812"/>
            <a:ext cx="3068449"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Missing</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labeled</a:t>
            </a:r>
            <a:endParaRPr lang="zh-CN" altLang="en-US" dirty="0"/>
          </a:p>
        </p:txBody>
      </p:sp>
      <p:sp>
        <p:nvSpPr>
          <p:cNvPr id="7" name="文本框 6">
            <a:extLst>
              <a:ext uri="{FF2B5EF4-FFF2-40B4-BE49-F238E27FC236}">
                <a16:creationId xmlns:a16="http://schemas.microsoft.com/office/drawing/2014/main" id="{067CF6DF-58C1-02C5-5594-5646A81B75B8}"/>
              </a:ext>
            </a:extLst>
          </p:cNvPr>
          <p:cNvSpPr txBox="1"/>
          <p:nvPr/>
        </p:nvSpPr>
        <p:spPr>
          <a:xfrm>
            <a:off x="985992" y="3964994"/>
            <a:ext cx="2361872"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standard classifier</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1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8</a:t>
            </a:fld>
            <a:endParaRPr lang="zh-CN" altLang="en-US" dirty="0"/>
          </a:p>
        </p:txBody>
      </p:sp>
      <p:sp>
        <p:nvSpPr>
          <p:cNvPr id="3" name="标题 2"/>
          <p:cNvSpPr>
            <a:spLocks noGrp="1"/>
          </p:cNvSpPr>
          <p:nvPr>
            <p:ph type="title"/>
          </p:nvPr>
        </p:nvSpPr>
        <p:spPr/>
        <p:txBody>
          <a:bodyPr/>
          <a:lstStyle/>
          <a:p>
            <a:r>
              <a:rPr lang="en-US" altLang="zh-CN" dirty="0"/>
              <a:t>Proposed Method</a:t>
            </a:r>
            <a:endParaRPr lang="zh-CN" altLang="en-US" dirty="0"/>
          </a:p>
        </p:txBody>
      </p:sp>
      <p:sp>
        <p:nvSpPr>
          <p:cNvPr id="18" name="矩形 17"/>
          <p:cNvSpPr/>
          <p:nvPr/>
        </p:nvSpPr>
        <p:spPr>
          <a:xfrm>
            <a:off x="144976" y="853552"/>
            <a:ext cx="8675495" cy="523220"/>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Decoupling Classifier</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sp>
        <p:nvSpPr>
          <p:cNvPr id="4137" name="文本框 4136">
            <a:extLst>
              <a:ext uri="{FF2B5EF4-FFF2-40B4-BE49-F238E27FC236}">
                <a16:creationId xmlns:a16="http://schemas.microsoft.com/office/drawing/2014/main" id="{AE30B4B1-9EC0-BECB-1763-6DCB031249AA}"/>
              </a:ext>
            </a:extLst>
          </p:cNvPr>
          <p:cNvSpPr txBox="1"/>
          <p:nvPr/>
        </p:nvSpPr>
        <p:spPr>
          <a:xfrm>
            <a:off x="215516" y="4509120"/>
            <a:ext cx="8928484" cy="1938992"/>
          </a:xfrm>
          <a:prstGeom prst="rect">
            <a:avLst/>
          </a:prstGeom>
          <a:noFill/>
        </p:spPr>
        <p:txBody>
          <a:bodyPr wrap="square">
            <a:spAutoFit/>
          </a:bodyPr>
          <a:lstStyle/>
          <a:p>
            <a:r>
              <a:rPr lang="en-US" altLang="zh-CN" sz="2000" b="1" i="0" dirty="0">
                <a:effectLst/>
                <a:latin typeface="Microsoft YaHei" panose="020B0503020204020204" pitchFamily="34" charset="-122"/>
                <a:ea typeface="Microsoft YaHei" panose="020B0503020204020204" pitchFamily="34" charset="-122"/>
              </a:rPr>
              <a:t>Positive</a:t>
            </a:r>
            <a:r>
              <a:rPr lang="zh-CN" altLang="en-US" sz="2000" b="1" dirty="0">
                <a:latin typeface="Microsoft YaHei" panose="020B0503020204020204" pitchFamily="34" charset="-122"/>
                <a:ea typeface="Microsoft YaHei" panose="020B0503020204020204" pitchFamily="34" charset="-122"/>
              </a:rPr>
              <a:t> </a:t>
            </a:r>
            <a:r>
              <a:rPr lang="en-US" altLang="zh-CN" sz="2000" b="1" dirty="0">
                <a:latin typeface="Microsoft YaHei" panose="020B0503020204020204" pitchFamily="34" charset="-122"/>
                <a:ea typeface="Microsoft YaHei" panose="020B0503020204020204" pitchFamily="34" charset="-122"/>
              </a:rPr>
              <a:t>head:</a:t>
            </a:r>
            <a:r>
              <a:rPr lang="zh-CN" altLang="en-US" sz="2000" b="1" dirty="0">
                <a:latin typeface="Microsoft YaHei" panose="020B0503020204020204" pitchFamily="34" charset="-122"/>
                <a:ea typeface="Microsoft YaHei" panose="020B0503020204020204" pitchFamily="34" charset="-122"/>
              </a:rPr>
              <a:t> </a:t>
            </a:r>
            <a:endParaRPr lang="en-US" altLang="zh-CN" sz="2000" b="1"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standard</a:t>
            </a:r>
            <a:r>
              <a:rPr lang="zh-CN" altLang="en-US" sz="2000" dirty="0">
                <a:latin typeface="Microsoft YaHei" panose="020B0503020204020204" pitchFamily="34" charset="-122"/>
                <a:ea typeface="Microsoft YaHei" panose="020B0503020204020204" pitchFamily="34" charset="-122"/>
              </a:rPr>
              <a:t> </a:t>
            </a:r>
            <a:r>
              <a:rPr lang="en-US" altLang="zh-CN" sz="2000" dirty="0" err="1">
                <a:latin typeface="Microsoft YaHei" panose="020B0503020204020204" pitchFamily="34" charset="-122"/>
                <a:ea typeface="Microsoft YaHei" panose="020B0503020204020204" pitchFamily="34" charset="-122"/>
              </a:rPr>
              <a:t>softmax</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and</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cross-entropy</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loss.</a:t>
            </a:r>
          </a:p>
          <a:p>
            <a:endParaRPr lang="en-US" altLang="zh-CN" sz="2000" dirty="0">
              <a:latin typeface="Microsoft YaHei" panose="020B0503020204020204" pitchFamily="34" charset="-122"/>
              <a:ea typeface="Microsoft YaHei" panose="020B0503020204020204" pitchFamily="34" charset="-122"/>
            </a:endParaRPr>
          </a:p>
          <a:p>
            <a:r>
              <a:rPr lang="en-US" altLang="zh-CN" sz="2000" b="1" i="0" dirty="0">
                <a:effectLst/>
                <a:latin typeface="Microsoft YaHei" panose="020B0503020204020204" pitchFamily="34" charset="-122"/>
                <a:ea typeface="Microsoft YaHei" panose="020B0503020204020204" pitchFamily="34" charset="-122"/>
              </a:rPr>
              <a:t>Negative</a:t>
            </a:r>
            <a:r>
              <a:rPr lang="zh-CN" altLang="en-US" sz="2000" b="1" i="0" dirty="0">
                <a:effectLst/>
                <a:latin typeface="Microsoft YaHei" panose="020B0503020204020204" pitchFamily="34" charset="-122"/>
                <a:ea typeface="Microsoft YaHei" panose="020B0503020204020204" pitchFamily="34" charset="-122"/>
              </a:rPr>
              <a:t> </a:t>
            </a:r>
            <a:r>
              <a:rPr lang="en-US" altLang="zh-CN" sz="2000" b="1" i="0" dirty="0">
                <a:effectLst/>
                <a:latin typeface="Microsoft YaHei" panose="020B0503020204020204" pitchFamily="34" charset="-122"/>
                <a:ea typeface="Microsoft YaHei" panose="020B0503020204020204" pitchFamily="34" charset="-122"/>
              </a:rPr>
              <a:t>head:</a:t>
            </a:r>
            <a:r>
              <a:rPr lang="zh-CN" altLang="en-US" sz="2000" b="1" i="0" dirty="0">
                <a:effectLst/>
                <a:latin typeface="Microsoft YaHei" panose="020B0503020204020204" pitchFamily="34" charset="-122"/>
                <a:ea typeface="Microsoft YaHei" panose="020B0503020204020204" pitchFamily="34" charset="-122"/>
              </a:rPr>
              <a:t> </a:t>
            </a:r>
            <a:endParaRPr lang="en-US" altLang="zh-CN" sz="2000" b="1" i="0" dirty="0">
              <a:effectLst/>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The</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only change is to introduce an image-level label vector </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   into the </a:t>
            </a:r>
            <a:r>
              <a:rPr lang="en-US" altLang="zh-CN" sz="2000" dirty="0" err="1">
                <a:latin typeface="Microsoft YaHei" panose="020B0503020204020204" pitchFamily="34" charset="-122"/>
                <a:ea typeface="Microsoft YaHei" panose="020B0503020204020204" pitchFamily="34" charset="-122"/>
              </a:rPr>
              <a:t>softmax</a:t>
            </a:r>
            <a:r>
              <a:rPr lang="en-US" altLang="zh-CN" sz="2000" dirty="0">
                <a:latin typeface="Microsoft YaHei" panose="020B0503020204020204" pitchFamily="34" charset="-122"/>
                <a:ea typeface="Microsoft YaHei" panose="020B0503020204020204" pitchFamily="34" charset="-122"/>
              </a:rPr>
              <a:t> function.</a:t>
            </a:r>
          </a:p>
        </p:txBody>
      </p:sp>
      <p:pic>
        <p:nvPicPr>
          <p:cNvPr id="4143" name="图片 4142" descr="\documentclass{article}&#10;\usepackage{amsmath}&#10;\pagestyle{empty}&#10;\begin{document}&#10;&#10;$\vec m$&#10;&#10;&#10;\end{document}" title="IguanaTex Bitmap Display">
            <a:extLst>
              <a:ext uri="{FF2B5EF4-FFF2-40B4-BE49-F238E27FC236}">
                <a16:creationId xmlns:a16="http://schemas.microsoft.com/office/drawing/2014/main" id="{98A056F1-F980-BCA0-8FE3-5ABA8FED9FD1}"/>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568520" y="5813452"/>
            <a:ext cx="243840" cy="243840"/>
          </a:xfrm>
          <a:prstGeom prst="rect">
            <a:avLst/>
          </a:prstGeom>
        </p:spPr>
      </p:pic>
      <p:grpSp>
        <p:nvGrpSpPr>
          <p:cNvPr id="51" name="组合 50">
            <a:extLst>
              <a:ext uri="{FF2B5EF4-FFF2-40B4-BE49-F238E27FC236}">
                <a16:creationId xmlns:a16="http://schemas.microsoft.com/office/drawing/2014/main" id="{51F257F4-7809-0689-3CD3-2C2C66115958}"/>
              </a:ext>
            </a:extLst>
          </p:cNvPr>
          <p:cNvGrpSpPr/>
          <p:nvPr/>
        </p:nvGrpSpPr>
        <p:grpSpPr>
          <a:xfrm>
            <a:off x="970905" y="1657575"/>
            <a:ext cx="7275039" cy="2707529"/>
            <a:chOff x="970905" y="1657575"/>
            <a:chExt cx="7275039" cy="2707529"/>
          </a:xfrm>
        </p:grpSpPr>
        <p:grpSp>
          <p:nvGrpSpPr>
            <p:cNvPr id="50" name="组合 49">
              <a:extLst>
                <a:ext uri="{FF2B5EF4-FFF2-40B4-BE49-F238E27FC236}">
                  <a16:creationId xmlns:a16="http://schemas.microsoft.com/office/drawing/2014/main" id="{AD1348AD-3992-2459-C818-B8368CBB9047}"/>
                </a:ext>
              </a:extLst>
            </p:cNvPr>
            <p:cNvGrpSpPr/>
            <p:nvPr/>
          </p:nvGrpSpPr>
          <p:grpSpPr>
            <a:xfrm>
              <a:off x="3669222" y="1700808"/>
              <a:ext cx="4576722" cy="2578801"/>
              <a:chOff x="3669222" y="1700808"/>
              <a:chExt cx="4576722" cy="2578801"/>
            </a:xfrm>
          </p:grpSpPr>
          <p:pic>
            <p:nvPicPr>
              <p:cNvPr id="5" name="图片 4" descr="\documentclass{article}&#10;\usepackage{amsmath}&#10;\pagestyle{empty}&#10;\begin{document}&#10;&#10;$\hat p_i = \frac{{\rm{exp}} {(x_i)}}{\sum_t {\rm{exp}}(x_t)}$&#10;&#10;&#10;\end{document}" title="IguanaTex Bitmap Display">
                <a:extLst>
                  <a:ext uri="{FF2B5EF4-FFF2-40B4-BE49-F238E27FC236}">
                    <a16:creationId xmlns:a16="http://schemas.microsoft.com/office/drawing/2014/main" id="{2FBAB772-2D09-7C51-A9CA-231DE30EF5A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188260" y="1772816"/>
                <a:ext cx="1600200" cy="406400"/>
              </a:xfrm>
              <a:prstGeom prst="rect">
                <a:avLst/>
              </a:prstGeom>
            </p:spPr>
          </p:pic>
          <p:pic>
            <p:nvPicPr>
              <p:cNvPr id="9" name="图片 8" descr="\documentclass{article}&#10;\usepackage{amsmath}&#10;\pagestyle{empty}&#10;\begin{document}&#10;&#10;$ \mathcal{L}_{\rm{CLS}}^{\rm{fg}}  = -\sum_{i=0}^{C} y_i {\rm {log}}(\hat p_i).$&#10;&#10;&#10;\end{document}" title="IguanaTex Bitmap Display">
                <a:extLst>
                  <a:ext uri="{FF2B5EF4-FFF2-40B4-BE49-F238E27FC236}">
                    <a16:creationId xmlns:a16="http://schemas.microsoft.com/office/drawing/2014/main" id="{6F83BE27-2876-38D9-40A3-D298615F0466}"/>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188260" y="2312876"/>
                <a:ext cx="2794000" cy="330200"/>
              </a:xfrm>
              <a:prstGeom prst="rect">
                <a:avLst/>
              </a:prstGeom>
            </p:spPr>
          </p:pic>
          <p:pic>
            <p:nvPicPr>
              <p:cNvPr id="11" name="图片 10" descr="\documentclass{article}&#10;\usepackage{amsmath}&#10;\pagestyle{empty}&#10;\begin{document}&#10;&#10;${\bar {p}}_i = \frac{{\rm{exp}} {(m_i x_i)}}{\sum_t {\rm{exp}}(m_t x_t)}$&#10;&#10;&#10;\end{document}" title="IguanaTex Bitmap Display">
                <a:extLst>
                  <a:ext uri="{FF2B5EF4-FFF2-40B4-BE49-F238E27FC236}">
                    <a16:creationId xmlns:a16="http://schemas.microsoft.com/office/drawing/2014/main" id="{3E4D792D-73D1-855C-1F1B-00BEE0153DD3}"/>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202076" y="3490652"/>
                <a:ext cx="1854200" cy="406400"/>
              </a:xfrm>
              <a:prstGeom prst="rect">
                <a:avLst/>
              </a:prstGeom>
            </p:spPr>
          </p:pic>
          <p:sp>
            <p:nvSpPr>
              <p:cNvPr id="19" name="圆角矩形 18">
                <a:extLst>
                  <a:ext uri="{FF2B5EF4-FFF2-40B4-BE49-F238E27FC236}">
                    <a16:creationId xmlns:a16="http://schemas.microsoft.com/office/drawing/2014/main" id="{F3E41637-0C58-F072-D851-DDFC313FC68E}"/>
                  </a:ext>
                </a:extLst>
              </p:cNvPr>
              <p:cNvSpPr/>
              <p:nvPr/>
            </p:nvSpPr>
            <p:spPr bwMode="auto">
              <a:xfrm>
                <a:off x="5075361" y="1700808"/>
                <a:ext cx="3169047" cy="1003920"/>
              </a:xfrm>
              <a:prstGeom prst="roundRect">
                <a:avLst/>
              </a:prstGeom>
              <a:noFill/>
              <a:ln w="31750" cap="flat" cmpd="sng" algn="ctr">
                <a:solidFill>
                  <a:srgbClr val="AFBCEE"/>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pic>
            <p:nvPicPr>
              <p:cNvPr id="27" name="图片 26" descr="\documentclass{article}&#10;\usepackage{amsmath}&#10;\pagestyle{empty}&#10;\begin{document}&#10;&#10;$\mathcal{L}_{\rm{CLS}}^{\rm{bg}} = -\sum_{i=0}^{C} y_i^{\rm{bg}}{\rm {log}}({{\bar p}}_{i}).$&#10;&#10;&#10;\end{document}" title="IguanaTex Bitmap Display">
                <a:extLst>
                  <a:ext uri="{FF2B5EF4-FFF2-40B4-BE49-F238E27FC236}">
                    <a16:creationId xmlns:a16="http://schemas.microsoft.com/office/drawing/2014/main" id="{4F26C5C0-6F0B-F696-8B05-29A5D041DD2F}"/>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5189996" y="3926892"/>
                <a:ext cx="2946400" cy="330200"/>
              </a:xfrm>
              <a:prstGeom prst="rect">
                <a:avLst/>
              </a:prstGeom>
            </p:spPr>
          </p:pic>
          <p:sp>
            <p:nvSpPr>
              <p:cNvPr id="47" name="圆角矩形 46">
                <a:extLst>
                  <a:ext uri="{FF2B5EF4-FFF2-40B4-BE49-F238E27FC236}">
                    <a16:creationId xmlns:a16="http://schemas.microsoft.com/office/drawing/2014/main" id="{81238CF2-820A-5D09-6D64-A89FEC3DD523}"/>
                  </a:ext>
                </a:extLst>
              </p:cNvPr>
              <p:cNvSpPr/>
              <p:nvPr/>
            </p:nvSpPr>
            <p:spPr bwMode="auto">
              <a:xfrm>
                <a:off x="5075361" y="3049081"/>
                <a:ext cx="3169047" cy="1230528"/>
              </a:xfrm>
              <a:prstGeom prst="roundRect">
                <a:avLst/>
              </a:prstGeom>
              <a:noFill/>
              <a:ln w="31750" cap="flat" cmpd="sng" algn="ctr">
                <a:solidFill>
                  <a:schemeClr val="accent6">
                    <a:lumMod val="20000"/>
                    <a:lumOff val="8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cxnSp>
            <p:nvCxnSpPr>
              <p:cNvPr id="4112" name="曲线连接符 4111">
                <a:extLst>
                  <a:ext uri="{FF2B5EF4-FFF2-40B4-BE49-F238E27FC236}">
                    <a16:creationId xmlns:a16="http://schemas.microsoft.com/office/drawing/2014/main" id="{6D420B69-38FF-3695-4346-00E62F2BAC62}"/>
                  </a:ext>
                </a:extLst>
              </p:cNvPr>
              <p:cNvCxnSpPr>
                <a:cxnSpLocks/>
              </p:cNvCxnSpPr>
              <p:nvPr/>
            </p:nvCxnSpPr>
            <p:spPr bwMode="auto">
              <a:xfrm flipV="1">
                <a:off x="3672595" y="2005939"/>
                <a:ext cx="1402766" cy="431074"/>
              </a:xfrm>
              <a:prstGeom prst="curvedConnector3">
                <a:avLst/>
              </a:prstGeom>
              <a:solidFill>
                <a:schemeClr val="accent1"/>
              </a:solidFill>
              <a:ln w="31750" cap="flat" cmpd="sng" algn="ctr">
                <a:solidFill>
                  <a:srgbClr val="AFBCEE"/>
                </a:solidFill>
                <a:prstDash val="solid"/>
                <a:round/>
                <a:headEnd type="none" w="med" len="med"/>
                <a:tailEnd type="triangle"/>
              </a:ln>
              <a:effectLst/>
            </p:spPr>
          </p:cxnSp>
          <p:cxnSp>
            <p:nvCxnSpPr>
              <p:cNvPr id="4113" name="曲线连接符 4112">
                <a:extLst>
                  <a:ext uri="{FF2B5EF4-FFF2-40B4-BE49-F238E27FC236}">
                    <a16:creationId xmlns:a16="http://schemas.microsoft.com/office/drawing/2014/main" id="{C60CD237-0FAF-950B-6A4D-25949120FE13}"/>
                  </a:ext>
                </a:extLst>
              </p:cNvPr>
              <p:cNvCxnSpPr>
                <a:cxnSpLocks/>
              </p:cNvCxnSpPr>
              <p:nvPr/>
            </p:nvCxnSpPr>
            <p:spPr bwMode="auto">
              <a:xfrm>
                <a:off x="3669222" y="3454213"/>
                <a:ext cx="1406139" cy="472679"/>
              </a:xfrm>
              <a:prstGeom prst="curvedConnector3">
                <a:avLst/>
              </a:prstGeom>
              <a:solidFill>
                <a:schemeClr val="accent1"/>
              </a:solidFill>
              <a:ln w="31750" cap="flat" cmpd="sng" algn="ctr">
                <a:solidFill>
                  <a:schemeClr val="accent6">
                    <a:lumMod val="20000"/>
                    <a:lumOff val="80000"/>
                  </a:schemeClr>
                </a:solidFill>
                <a:prstDash val="solid"/>
                <a:round/>
                <a:headEnd type="none" w="med" len="med"/>
                <a:tailEnd type="triangle"/>
              </a:ln>
              <a:effectLst/>
            </p:spPr>
          </p:cxnSp>
          <p:pic>
            <p:nvPicPr>
              <p:cNvPr id="4118" name="图片 4117" descr="\documentclass{article}&#10;\usepackage{amsmath}&#10;\pagestyle{empty}&#10;\begin{document}&#10;&#10;$\vec m$$=$$[m^0, m^1, \cdots, m^{C-1}, m^{C}]^T.$&#10;&#10;&#10;\end{document}" title="IguanaTex Bitmap Display">
                <a:extLst>
                  <a:ext uri="{FF2B5EF4-FFF2-40B4-BE49-F238E27FC236}">
                    <a16:creationId xmlns:a16="http://schemas.microsoft.com/office/drawing/2014/main" id="{98648666-44DC-AE19-4D51-6FC3E45BDD37}"/>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5202076" y="3171442"/>
                <a:ext cx="3043868" cy="257558"/>
              </a:xfrm>
              <a:prstGeom prst="rect">
                <a:avLst/>
              </a:prstGeom>
            </p:spPr>
          </p:pic>
          <p:sp>
            <p:nvSpPr>
              <p:cNvPr id="4126" name="矩形 4125">
                <a:extLst>
                  <a:ext uri="{FF2B5EF4-FFF2-40B4-BE49-F238E27FC236}">
                    <a16:creationId xmlns:a16="http://schemas.microsoft.com/office/drawing/2014/main" id="{6643634D-3FD5-2372-53E2-5C37E3A2BA50}"/>
                  </a:ext>
                </a:extLst>
              </p:cNvPr>
              <p:cNvSpPr/>
              <p:nvPr/>
            </p:nvSpPr>
            <p:spPr bwMode="auto">
              <a:xfrm>
                <a:off x="6356649" y="3465004"/>
                <a:ext cx="231575" cy="223411"/>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31" name="矩形 4130">
                <a:extLst>
                  <a:ext uri="{FF2B5EF4-FFF2-40B4-BE49-F238E27FC236}">
                    <a16:creationId xmlns:a16="http://schemas.microsoft.com/office/drawing/2014/main" id="{4DCC2DF8-D6AB-1FCD-D5EE-FBD9C9FB1D8D}"/>
                  </a:ext>
                </a:extLst>
              </p:cNvPr>
              <p:cNvSpPr/>
              <p:nvPr/>
            </p:nvSpPr>
            <p:spPr bwMode="auto">
              <a:xfrm>
                <a:off x="5148064" y="3176972"/>
                <a:ext cx="267579" cy="252028"/>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6" name="圆角矩形 5">
              <a:extLst>
                <a:ext uri="{FF2B5EF4-FFF2-40B4-BE49-F238E27FC236}">
                  <a16:creationId xmlns:a16="http://schemas.microsoft.com/office/drawing/2014/main" id="{58EC9A14-007F-A031-83C9-AEFD744F3090}"/>
                </a:ext>
              </a:extLst>
            </p:cNvPr>
            <p:cNvSpPr/>
            <p:nvPr/>
          </p:nvSpPr>
          <p:spPr bwMode="auto">
            <a:xfrm>
              <a:off x="970905" y="1657575"/>
              <a:ext cx="3169047" cy="2688624"/>
            </a:xfrm>
            <a:prstGeom prst="roundRect">
              <a:avLst/>
            </a:prstGeom>
            <a:solidFill>
              <a:srgbClr val="BECCF0">
                <a:alpha val="4236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7" name="椭圆 6">
              <a:extLst>
                <a:ext uri="{FF2B5EF4-FFF2-40B4-BE49-F238E27FC236}">
                  <a16:creationId xmlns:a16="http://schemas.microsoft.com/office/drawing/2014/main" id="{46F48CC3-D013-78C8-77F1-6A684CA9C2C6}"/>
                </a:ext>
              </a:extLst>
            </p:cNvPr>
            <p:cNvSpPr/>
            <p:nvPr/>
          </p:nvSpPr>
          <p:spPr bwMode="auto">
            <a:xfrm>
              <a:off x="1515326" y="22473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8" name="椭圆 7">
              <a:extLst>
                <a:ext uri="{FF2B5EF4-FFF2-40B4-BE49-F238E27FC236}">
                  <a16:creationId xmlns:a16="http://schemas.microsoft.com/office/drawing/2014/main" id="{8F81F736-50FD-855D-E342-D2839FD3EBED}"/>
                </a:ext>
              </a:extLst>
            </p:cNvPr>
            <p:cNvSpPr/>
            <p:nvPr/>
          </p:nvSpPr>
          <p:spPr bwMode="auto">
            <a:xfrm>
              <a:off x="1667726" y="23997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7D87638C-ACB6-3EAC-1A21-B9EC345BD71A}"/>
                </a:ext>
              </a:extLst>
            </p:cNvPr>
            <p:cNvSpPr/>
            <p:nvPr/>
          </p:nvSpPr>
          <p:spPr bwMode="auto">
            <a:xfrm>
              <a:off x="1479322" y="2437013"/>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2" name="椭圆 11">
              <a:extLst>
                <a:ext uri="{FF2B5EF4-FFF2-40B4-BE49-F238E27FC236}">
                  <a16:creationId xmlns:a16="http://schemas.microsoft.com/office/drawing/2014/main" id="{3DA048D1-482C-7812-1443-D65DDE9B740B}"/>
                </a:ext>
              </a:extLst>
            </p:cNvPr>
            <p:cNvSpPr/>
            <p:nvPr/>
          </p:nvSpPr>
          <p:spPr bwMode="auto">
            <a:xfrm>
              <a:off x="1713358" y="219336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3" name="椭圆 12">
              <a:extLst>
                <a:ext uri="{FF2B5EF4-FFF2-40B4-BE49-F238E27FC236}">
                  <a16:creationId xmlns:a16="http://schemas.microsoft.com/office/drawing/2014/main" id="{D896CA87-A5C1-F3F2-D3A4-9DCA1848F93C}"/>
                </a:ext>
              </a:extLst>
            </p:cNvPr>
            <p:cNvSpPr/>
            <p:nvPr/>
          </p:nvSpPr>
          <p:spPr bwMode="auto">
            <a:xfrm>
              <a:off x="1371310" y="260742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4" name="椭圆 13">
              <a:extLst>
                <a:ext uri="{FF2B5EF4-FFF2-40B4-BE49-F238E27FC236}">
                  <a16:creationId xmlns:a16="http://schemas.microsoft.com/office/drawing/2014/main" id="{2DE4039C-7E37-8C8A-DA45-F6816774D963}"/>
                </a:ext>
              </a:extLst>
            </p:cNvPr>
            <p:cNvSpPr/>
            <p:nvPr/>
          </p:nvSpPr>
          <p:spPr bwMode="auto">
            <a:xfrm>
              <a:off x="1739734" y="251740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5" name="椭圆 14">
              <a:extLst>
                <a:ext uri="{FF2B5EF4-FFF2-40B4-BE49-F238E27FC236}">
                  <a16:creationId xmlns:a16="http://schemas.microsoft.com/office/drawing/2014/main" id="{50A879CB-9E01-EF3C-FFF1-2BE781212A11}"/>
                </a:ext>
              </a:extLst>
            </p:cNvPr>
            <p:cNvSpPr/>
            <p:nvPr/>
          </p:nvSpPr>
          <p:spPr bwMode="auto">
            <a:xfrm>
              <a:off x="1929382" y="2401009"/>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6" name="椭圆 15">
              <a:extLst>
                <a:ext uri="{FF2B5EF4-FFF2-40B4-BE49-F238E27FC236}">
                  <a16:creationId xmlns:a16="http://schemas.microsoft.com/office/drawing/2014/main" id="{D0490EC9-EB04-0050-82F6-95C92F2984CF}"/>
                </a:ext>
              </a:extLst>
            </p:cNvPr>
            <p:cNvSpPr/>
            <p:nvPr/>
          </p:nvSpPr>
          <p:spPr bwMode="auto">
            <a:xfrm>
              <a:off x="1857374" y="2247365"/>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7" name="三角形 16">
              <a:extLst>
                <a:ext uri="{FF2B5EF4-FFF2-40B4-BE49-F238E27FC236}">
                  <a16:creationId xmlns:a16="http://schemas.microsoft.com/office/drawing/2014/main" id="{DC3924A0-7D53-2D69-76CF-00A929B68BC7}"/>
                </a:ext>
              </a:extLst>
            </p:cNvPr>
            <p:cNvSpPr/>
            <p:nvPr/>
          </p:nvSpPr>
          <p:spPr bwMode="auto">
            <a:xfrm rot="17748725">
              <a:off x="1215452" y="351996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0" name="椭圆 19">
              <a:extLst>
                <a:ext uri="{FF2B5EF4-FFF2-40B4-BE49-F238E27FC236}">
                  <a16:creationId xmlns:a16="http://schemas.microsoft.com/office/drawing/2014/main" id="{7D8E4084-3981-895F-9F85-C5023A91DAD4}"/>
                </a:ext>
              </a:extLst>
            </p:cNvPr>
            <p:cNvSpPr/>
            <p:nvPr/>
          </p:nvSpPr>
          <p:spPr bwMode="auto">
            <a:xfrm>
              <a:off x="1569342" y="257142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1" name="椭圆 20">
              <a:extLst>
                <a:ext uri="{FF2B5EF4-FFF2-40B4-BE49-F238E27FC236}">
                  <a16:creationId xmlns:a16="http://schemas.microsoft.com/office/drawing/2014/main" id="{C3D1BFEE-511D-9614-4D8A-43FFF2790CA3}"/>
                </a:ext>
              </a:extLst>
            </p:cNvPr>
            <p:cNvSpPr/>
            <p:nvPr/>
          </p:nvSpPr>
          <p:spPr bwMode="auto">
            <a:xfrm>
              <a:off x="1820126" y="239138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2" name="三角形 21">
              <a:extLst>
                <a:ext uri="{FF2B5EF4-FFF2-40B4-BE49-F238E27FC236}">
                  <a16:creationId xmlns:a16="http://schemas.microsoft.com/office/drawing/2014/main" id="{E8A0787A-C2D0-C2B7-5C10-81F4912EAE32}"/>
                </a:ext>
              </a:extLst>
            </p:cNvPr>
            <p:cNvSpPr/>
            <p:nvPr/>
          </p:nvSpPr>
          <p:spPr bwMode="auto">
            <a:xfrm>
              <a:off x="1305472" y="3645964"/>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3" name="三角形 22">
              <a:extLst>
                <a:ext uri="{FF2B5EF4-FFF2-40B4-BE49-F238E27FC236}">
                  <a16:creationId xmlns:a16="http://schemas.microsoft.com/office/drawing/2014/main" id="{2A5B803E-1569-7DCD-78F2-E8283ED09DA2}"/>
                </a:ext>
              </a:extLst>
            </p:cNvPr>
            <p:cNvSpPr/>
            <p:nvPr/>
          </p:nvSpPr>
          <p:spPr bwMode="auto">
            <a:xfrm rot="1418842">
              <a:off x="1395472" y="345152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三角形 23">
              <a:extLst>
                <a:ext uri="{FF2B5EF4-FFF2-40B4-BE49-F238E27FC236}">
                  <a16:creationId xmlns:a16="http://schemas.microsoft.com/office/drawing/2014/main" id="{62BC2BA0-51B7-EF2E-5613-8F4F17D02B56}"/>
                </a:ext>
              </a:extLst>
            </p:cNvPr>
            <p:cNvSpPr/>
            <p:nvPr/>
          </p:nvSpPr>
          <p:spPr bwMode="auto">
            <a:xfrm rot="5400000">
              <a:off x="1466868" y="3603751"/>
              <a:ext cx="90000" cy="90000"/>
            </a:xfrm>
            <a:prstGeom prst="triangle">
              <a:avLst/>
            </a:prstGeom>
            <a:solidFill>
              <a:schemeClr val="accent2">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5" name="三角形 24">
              <a:extLst>
                <a:ext uri="{FF2B5EF4-FFF2-40B4-BE49-F238E27FC236}">
                  <a16:creationId xmlns:a16="http://schemas.microsoft.com/office/drawing/2014/main" id="{8F57D774-DF1D-4C84-3836-CE94F4B4F6DD}"/>
                </a:ext>
              </a:extLst>
            </p:cNvPr>
            <p:cNvSpPr/>
            <p:nvPr/>
          </p:nvSpPr>
          <p:spPr bwMode="auto">
            <a:xfrm rot="18755782">
              <a:off x="1511868" y="3331556"/>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6" name="三角形 25">
              <a:extLst>
                <a:ext uri="{FF2B5EF4-FFF2-40B4-BE49-F238E27FC236}">
                  <a16:creationId xmlns:a16="http://schemas.microsoft.com/office/drawing/2014/main" id="{3079776B-6703-8F0A-A002-45940187EF6A}"/>
                </a:ext>
              </a:extLst>
            </p:cNvPr>
            <p:cNvSpPr/>
            <p:nvPr/>
          </p:nvSpPr>
          <p:spPr bwMode="auto">
            <a:xfrm rot="19975193">
              <a:off x="1519037" y="3504407"/>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8" name="三角形 27">
              <a:extLst>
                <a:ext uri="{FF2B5EF4-FFF2-40B4-BE49-F238E27FC236}">
                  <a16:creationId xmlns:a16="http://schemas.microsoft.com/office/drawing/2014/main" id="{650E90AC-A6D0-BF29-17B0-DD968F20E9CB}"/>
                </a:ext>
              </a:extLst>
            </p:cNvPr>
            <p:cNvSpPr/>
            <p:nvPr/>
          </p:nvSpPr>
          <p:spPr bwMode="auto">
            <a:xfrm rot="8264185">
              <a:off x="1664268" y="333155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29" name="三角形 28">
              <a:extLst>
                <a:ext uri="{FF2B5EF4-FFF2-40B4-BE49-F238E27FC236}">
                  <a16:creationId xmlns:a16="http://schemas.microsoft.com/office/drawing/2014/main" id="{ADD5C236-26F6-DA62-C61B-F65ECC46AEDE}"/>
                </a:ext>
              </a:extLst>
            </p:cNvPr>
            <p:cNvSpPr/>
            <p:nvPr/>
          </p:nvSpPr>
          <p:spPr bwMode="auto">
            <a:xfrm rot="2076348">
              <a:off x="1816668" y="3483956"/>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0" name="三角形 29">
              <a:extLst>
                <a:ext uri="{FF2B5EF4-FFF2-40B4-BE49-F238E27FC236}">
                  <a16:creationId xmlns:a16="http://schemas.microsoft.com/office/drawing/2014/main" id="{812A51A6-E13E-2DBE-6BD7-0F0654805A02}"/>
                </a:ext>
              </a:extLst>
            </p:cNvPr>
            <p:cNvSpPr/>
            <p:nvPr/>
          </p:nvSpPr>
          <p:spPr bwMode="auto">
            <a:xfrm>
              <a:off x="1677530" y="3513751"/>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1" name="三角形 30">
              <a:extLst>
                <a:ext uri="{FF2B5EF4-FFF2-40B4-BE49-F238E27FC236}">
                  <a16:creationId xmlns:a16="http://schemas.microsoft.com/office/drawing/2014/main" id="{37DD497F-048A-FE37-17DA-FECE9BF43676}"/>
                </a:ext>
              </a:extLst>
            </p:cNvPr>
            <p:cNvSpPr/>
            <p:nvPr/>
          </p:nvSpPr>
          <p:spPr bwMode="auto">
            <a:xfrm>
              <a:off x="1608017" y="3687649"/>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2" name="三角形 31">
              <a:extLst>
                <a:ext uri="{FF2B5EF4-FFF2-40B4-BE49-F238E27FC236}">
                  <a16:creationId xmlns:a16="http://schemas.microsoft.com/office/drawing/2014/main" id="{6C536433-180E-ECD9-B2D0-543E78763B11}"/>
                </a:ext>
              </a:extLst>
            </p:cNvPr>
            <p:cNvSpPr/>
            <p:nvPr/>
          </p:nvSpPr>
          <p:spPr bwMode="auto">
            <a:xfrm>
              <a:off x="1755512" y="3339940"/>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3" name="三角形 32">
              <a:extLst>
                <a:ext uri="{FF2B5EF4-FFF2-40B4-BE49-F238E27FC236}">
                  <a16:creationId xmlns:a16="http://schemas.microsoft.com/office/drawing/2014/main" id="{F8AD20BD-BFF8-DAE5-3CA3-99CFCCB04FCC}"/>
                </a:ext>
              </a:extLst>
            </p:cNvPr>
            <p:cNvSpPr/>
            <p:nvPr/>
          </p:nvSpPr>
          <p:spPr bwMode="auto">
            <a:xfrm>
              <a:off x="1799072" y="3587625"/>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4" name="三角形 33">
              <a:extLst>
                <a:ext uri="{FF2B5EF4-FFF2-40B4-BE49-F238E27FC236}">
                  <a16:creationId xmlns:a16="http://schemas.microsoft.com/office/drawing/2014/main" id="{3DB5A809-B7CB-FFCB-B4C3-134A37069F9C}"/>
                </a:ext>
              </a:extLst>
            </p:cNvPr>
            <p:cNvSpPr/>
            <p:nvPr/>
          </p:nvSpPr>
          <p:spPr bwMode="auto">
            <a:xfrm rot="18909267">
              <a:off x="1738148" y="3177912"/>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5" name="三角形 34">
              <a:extLst>
                <a:ext uri="{FF2B5EF4-FFF2-40B4-BE49-F238E27FC236}">
                  <a16:creationId xmlns:a16="http://schemas.microsoft.com/office/drawing/2014/main" id="{40D5FAB9-D7F6-362B-AB7A-FCBE3A8D244D}"/>
                </a:ext>
              </a:extLst>
            </p:cNvPr>
            <p:cNvSpPr/>
            <p:nvPr/>
          </p:nvSpPr>
          <p:spPr bwMode="auto">
            <a:xfrm rot="3451501">
              <a:off x="1948260" y="335443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6" name="三角形 35">
              <a:extLst>
                <a:ext uri="{FF2B5EF4-FFF2-40B4-BE49-F238E27FC236}">
                  <a16:creationId xmlns:a16="http://schemas.microsoft.com/office/drawing/2014/main" id="{05DEAE03-6D73-55EA-433D-3CFA9DFF8F3C}"/>
                </a:ext>
              </a:extLst>
            </p:cNvPr>
            <p:cNvSpPr/>
            <p:nvPr/>
          </p:nvSpPr>
          <p:spPr bwMode="auto">
            <a:xfrm>
              <a:off x="1861668" y="3216658"/>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7" name="三角形 36">
              <a:extLst>
                <a:ext uri="{FF2B5EF4-FFF2-40B4-BE49-F238E27FC236}">
                  <a16:creationId xmlns:a16="http://schemas.microsoft.com/office/drawing/2014/main" id="{6B93027A-95BF-8ADC-3059-B27BA86597CD}"/>
                </a:ext>
              </a:extLst>
            </p:cNvPr>
            <p:cNvSpPr/>
            <p:nvPr/>
          </p:nvSpPr>
          <p:spPr bwMode="auto">
            <a:xfrm>
              <a:off x="1963172" y="3195924"/>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8" name="圆角矩形 37">
              <a:extLst>
                <a:ext uri="{FF2B5EF4-FFF2-40B4-BE49-F238E27FC236}">
                  <a16:creationId xmlns:a16="http://schemas.microsoft.com/office/drawing/2014/main" id="{6D2FB92C-4BCA-67F6-6C73-AD2F1D1EE856}"/>
                </a:ext>
              </a:extLst>
            </p:cNvPr>
            <p:cNvSpPr/>
            <p:nvPr/>
          </p:nvSpPr>
          <p:spPr bwMode="auto">
            <a:xfrm>
              <a:off x="2415322" y="2217948"/>
              <a:ext cx="1317290" cy="380939"/>
            </a:xfrm>
            <a:prstGeom prst="roundRect">
              <a:avLst/>
            </a:prstGeom>
            <a:solidFill>
              <a:srgbClr val="AFBCEE"/>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head</a:t>
              </a:r>
              <a:endPar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CFF08502-A4D5-3513-8F62-69590CE24454}"/>
                </a:ext>
              </a:extLst>
            </p:cNvPr>
            <p:cNvSpPr/>
            <p:nvPr/>
          </p:nvSpPr>
          <p:spPr bwMode="auto">
            <a:xfrm>
              <a:off x="1191290" y="3021565"/>
              <a:ext cx="936000" cy="936000"/>
            </a:xfrm>
            <a:prstGeom prst="ellipse">
              <a:avLst/>
            </a:prstGeom>
            <a:noFill/>
            <a:ln w="25400" cap="flat" cmpd="sng" algn="ctr">
              <a:solidFill>
                <a:srgbClr val="FFBF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0" name="右箭头 39">
              <a:extLst>
                <a:ext uri="{FF2B5EF4-FFF2-40B4-BE49-F238E27FC236}">
                  <a16:creationId xmlns:a16="http://schemas.microsoft.com/office/drawing/2014/main" id="{71A75FF4-C689-353D-4C80-01DE70A15634}"/>
                </a:ext>
              </a:extLst>
            </p:cNvPr>
            <p:cNvSpPr/>
            <p:nvPr/>
          </p:nvSpPr>
          <p:spPr bwMode="auto">
            <a:xfrm>
              <a:off x="2108274" y="2366695"/>
              <a:ext cx="307152" cy="114706"/>
            </a:xfrm>
            <a:prstGeom prst="rightArrow">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1" name="右箭头 40">
              <a:extLst>
                <a:ext uri="{FF2B5EF4-FFF2-40B4-BE49-F238E27FC236}">
                  <a16:creationId xmlns:a16="http://schemas.microsoft.com/office/drawing/2014/main" id="{D92291C8-87DE-7C09-66F7-8170FD0E1C42}"/>
                </a:ext>
              </a:extLst>
            </p:cNvPr>
            <p:cNvSpPr/>
            <p:nvPr/>
          </p:nvSpPr>
          <p:spPr bwMode="auto">
            <a:xfrm>
              <a:off x="2108274" y="3400466"/>
              <a:ext cx="307152" cy="114706"/>
            </a:xfrm>
            <a:prstGeom prst="rightArrow">
              <a:avLst/>
            </a:prstGeom>
            <a:solidFill>
              <a:srgbClr val="FFB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2AB5358B-F826-F806-102A-D1CC06A682C4}"/>
                </a:ext>
              </a:extLst>
            </p:cNvPr>
            <p:cNvSpPr/>
            <p:nvPr/>
          </p:nvSpPr>
          <p:spPr bwMode="auto">
            <a:xfrm>
              <a:off x="1191290" y="2013453"/>
              <a:ext cx="936000" cy="936000"/>
            </a:xfrm>
            <a:prstGeom prst="ellipse">
              <a:avLst/>
            </a:prstGeom>
            <a:noFill/>
            <a:ln w="25400" cap="flat" cmpd="sng" algn="ctr">
              <a:solidFill>
                <a:schemeClr val="accent6">
                  <a:lumMod val="20000"/>
                  <a:lumOff val="8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3" name="圆角矩形 42">
              <a:extLst>
                <a:ext uri="{FF2B5EF4-FFF2-40B4-BE49-F238E27FC236}">
                  <a16:creationId xmlns:a16="http://schemas.microsoft.com/office/drawing/2014/main" id="{BF4E8448-28D2-DFCF-23A8-C81CC1959CA0}"/>
                </a:ext>
              </a:extLst>
            </p:cNvPr>
            <p:cNvSpPr/>
            <p:nvPr/>
          </p:nvSpPr>
          <p:spPr bwMode="auto">
            <a:xfrm>
              <a:off x="2426618" y="3252162"/>
              <a:ext cx="1317290" cy="380939"/>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head</a:t>
              </a:r>
              <a:endParaRPr kumimoji="0" lang="zh-C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01100BA2-E8B1-3747-2778-09D152D67B12}"/>
                </a:ext>
              </a:extLst>
            </p:cNvPr>
            <p:cNvSpPr/>
            <p:nvPr/>
          </p:nvSpPr>
          <p:spPr bwMode="auto">
            <a:xfrm>
              <a:off x="1151620" y="1825991"/>
              <a:ext cx="90000" cy="90000"/>
            </a:xfrm>
            <a:prstGeom prst="ellipse">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5" name="文本框 44">
              <a:extLst>
                <a:ext uri="{FF2B5EF4-FFF2-40B4-BE49-F238E27FC236}">
                  <a16:creationId xmlns:a16="http://schemas.microsoft.com/office/drawing/2014/main" id="{057CA229-B389-0A72-E872-7585104CCE8D}"/>
                </a:ext>
              </a:extLst>
            </p:cNvPr>
            <p:cNvSpPr txBox="1"/>
            <p:nvPr/>
          </p:nvSpPr>
          <p:spPr>
            <a:xfrm>
              <a:off x="1179515" y="1728940"/>
              <a:ext cx="3068449" cy="276999"/>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Positive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Negative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Missing</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labeled</a:t>
              </a:r>
              <a:endParaRPr lang="zh-CN" altLang="en-US" dirty="0"/>
            </a:p>
          </p:txBody>
        </p:sp>
        <p:sp>
          <p:nvSpPr>
            <p:cNvPr id="46" name="三角形 45">
              <a:extLst>
                <a:ext uri="{FF2B5EF4-FFF2-40B4-BE49-F238E27FC236}">
                  <a16:creationId xmlns:a16="http://schemas.microsoft.com/office/drawing/2014/main" id="{2E4A486B-5C62-BBAC-C8B8-DCD596DAA90B}"/>
                </a:ext>
              </a:extLst>
            </p:cNvPr>
            <p:cNvSpPr/>
            <p:nvPr/>
          </p:nvSpPr>
          <p:spPr bwMode="auto">
            <a:xfrm>
              <a:off x="1943708" y="1825363"/>
              <a:ext cx="90000" cy="90000"/>
            </a:xfrm>
            <a:prstGeom prst="triangle">
              <a:avLst/>
            </a:prstGeom>
            <a:solidFill>
              <a:schemeClr val="accent1">
                <a:lumMod val="40000"/>
                <a:lumOff val="60000"/>
              </a:schemeClr>
            </a:solidFill>
            <a:ln w="12700" cap="flat" cmpd="sng" algn="ctr">
              <a:solidFill>
                <a:schemeClr val="accent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8" name="三角形 47">
              <a:extLst>
                <a:ext uri="{FF2B5EF4-FFF2-40B4-BE49-F238E27FC236}">
                  <a16:creationId xmlns:a16="http://schemas.microsoft.com/office/drawing/2014/main" id="{4520CE24-51D7-B4B4-CC5B-DDB1DFA66620}"/>
                </a:ext>
              </a:extLst>
            </p:cNvPr>
            <p:cNvSpPr/>
            <p:nvPr/>
          </p:nvSpPr>
          <p:spPr bwMode="auto">
            <a:xfrm>
              <a:off x="2771800" y="1807999"/>
              <a:ext cx="90000" cy="90000"/>
            </a:xfrm>
            <a:prstGeom prst="triangle">
              <a:avLst/>
            </a:prstGeom>
            <a:solidFill>
              <a:schemeClr val="accent2">
                <a:lumMod val="20000"/>
                <a:lumOff val="8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49" name="文本框 48">
              <a:extLst>
                <a:ext uri="{FF2B5EF4-FFF2-40B4-BE49-F238E27FC236}">
                  <a16:creationId xmlns:a16="http://schemas.microsoft.com/office/drawing/2014/main" id="{4E711149-EC44-3087-3B33-C999F3DC43E1}"/>
                </a:ext>
              </a:extLst>
            </p:cNvPr>
            <p:cNvSpPr txBox="1"/>
            <p:nvPr/>
          </p:nvSpPr>
          <p:spPr>
            <a:xfrm>
              <a:off x="1200347" y="3964994"/>
              <a:ext cx="2665076"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decoupling classifier</a:t>
              </a:r>
              <a:endParaRPr lang="zh-CN" altLang="en-US"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7433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97EC43E-A529-8EEC-42CC-B23961630288}"/>
              </a:ext>
            </a:extLst>
          </p:cNvPr>
          <p:cNvPicPr>
            <a:picLocks noChangeAspect="1"/>
          </p:cNvPicPr>
          <p:nvPr/>
        </p:nvPicPr>
        <p:blipFill rotWithShape="1">
          <a:blip r:embed="rId3"/>
          <a:srcRect b="872"/>
          <a:stretch/>
        </p:blipFill>
        <p:spPr>
          <a:xfrm>
            <a:off x="1319234" y="1844823"/>
            <a:ext cx="6421118" cy="4675435"/>
          </a:xfrm>
          <a:prstGeom prst="rect">
            <a:avLst/>
          </a:prstGeom>
        </p:spPr>
      </p:pic>
      <p:sp>
        <p:nvSpPr>
          <p:cNvPr id="2" name="灯片编号占位符 1"/>
          <p:cNvSpPr>
            <a:spLocks noGrp="1"/>
          </p:cNvSpPr>
          <p:nvPr>
            <p:ph type="sldNum" sz="quarter" idx="11"/>
          </p:nvPr>
        </p:nvSpPr>
        <p:spPr/>
        <p:txBody>
          <a:bodyPr/>
          <a:lstStyle/>
          <a:p>
            <a:fld id="{71296DC4-A542-4FA6-93A4-D8837072381A}" type="slidenum">
              <a:rPr lang="zh-CN" altLang="en-US" smtClean="0"/>
              <a:pPr/>
              <a:t>9</a:t>
            </a:fld>
            <a:endParaRPr lang="zh-CN" altLang="en-US" dirty="0"/>
          </a:p>
        </p:txBody>
      </p:sp>
      <p:sp>
        <p:nvSpPr>
          <p:cNvPr id="3" name="标题 2"/>
          <p:cNvSpPr>
            <a:spLocks noGrp="1"/>
          </p:cNvSpPr>
          <p:nvPr>
            <p:ph type="title"/>
          </p:nvPr>
        </p:nvSpPr>
        <p:spPr/>
        <p:txBody>
          <a:bodyPr/>
          <a:lstStyle/>
          <a:p>
            <a:r>
              <a:rPr lang="en-US" altLang="zh-CN" dirty="0"/>
              <a:t>Proposed Method</a:t>
            </a:r>
            <a:endParaRPr lang="zh-CN" altLang="en-US" dirty="0"/>
          </a:p>
        </p:txBody>
      </p:sp>
      <p:sp>
        <p:nvSpPr>
          <p:cNvPr id="18" name="矩形 17"/>
          <p:cNvSpPr/>
          <p:nvPr/>
        </p:nvSpPr>
        <p:spPr>
          <a:xfrm>
            <a:off x="144976" y="817548"/>
            <a:ext cx="8675495" cy="523220"/>
          </a:xfrm>
          <a:prstGeom prst="rect">
            <a:avLst/>
          </a:prstGeom>
        </p:spPr>
        <p:txBody>
          <a:bodyPr wrap="square">
            <a:spAutoFit/>
          </a:bodyPr>
          <a:lstStyle/>
          <a:p>
            <a:r>
              <a:rPr lang="en-US" altLang="zh-CN" sz="2800" b="1" dirty="0">
                <a:solidFill>
                  <a:srgbClr val="FF9900"/>
                </a:solidFill>
                <a:latin typeface="微软雅黑" panose="020B0503020204020204" pitchFamily="34" charset="-122"/>
                <a:ea typeface="微软雅黑" panose="020B0503020204020204" pitchFamily="34" charset="-122"/>
              </a:rPr>
              <a:t>The core code for decoupling classifier</a:t>
            </a:r>
            <a:endParaRPr lang="zh-CN" altLang="en-US" sz="2800" b="1" dirty="0">
              <a:solidFill>
                <a:srgbClr val="FF99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CADF7B1-1092-FD12-C03D-8682F02306F2}"/>
              </a:ext>
            </a:extLst>
          </p:cNvPr>
          <p:cNvSpPr/>
          <p:nvPr/>
        </p:nvSpPr>
        <p:spPr bwMode="auto">
          <a:xfrm>
            <a:off x="1655676" y="5544000"/>
            <a:ext cx="4968552" cy="14401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8" name="文本框 7">
            <a:extLst>
              <a:ext uri="{FF2B5EF4-FFF2-40B4-BE49-F238E27FC236}">
                <a16:creationId xmlns:a16="http://schemas.microsoft.com/office/drawing/2014/main" id="{C28AD830-0476-CE7D-204B-EC146D16E00F}"/>
              </a:ext>
            </a:extLst>
          </p:cNvPr>
          <p:cNvSpPr txBox="1"/>
          <p:nvPr/>
        </p:nvSpPr>
        <p:spPr>
          <a:xfrm>
            <a:off x="179512" y="1280954"/>
            <a:ext cx="8675495" cy="707886"/>
          </a:xfrm>
          <a:prstGeom prst="rect">
            <a:avLst/>
          </a:prstGeom>
          <a:noFill/>
        </p:spPr>
        <p:txBody>
          <a:bodyPr wrap="square">
            <a:spAutoFit/>
          </a:bodyPr>
          <a:lstStyle/>
          <a:p>
            <a:r>
              <a:rPr lang="en-US" altLang="zh-CN" sz="2000" dirty="0">
                <a:solidFill>
                  <a:srgbClr val="333333"/>
                </a:solidFill>
                <a:latin typeface="Microsoft YaHei" panose="020B0503020204020204" pitchFamily="34" charset="-122"/>
                <a:ea typeface="Microsoft YaHei" panose="020B0503020204020204" pitchFamily="34" charset="-122"/>
              </a:rPr>
              <a:t>The core implementation only uses one line of code but leads to </a:t>
            </a:r>
          </a:p>
          <a:p>
            <a:r>
              <a:rPr lang="en-US" altLang="zh-CN" sz="2000" dirty="0">
                <a:solidFill>
                  <a:srgbClr val="333333"/>
                </a:solidFill>
                <a:latin typeface="Microsoft YaHei" panose="020B0503020204020204" pitchFamily="34" charset="-122"/>
                <a:ea typeface="Microsoft YaHei" panose="020B0503020204020204" pitchFamily="34" charset="-122"/>
              </a:rPr>
              <a:t>consistent improvements.</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973155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22"/>
  <p:tag name="OUTPUTTYPE" val="PDF"/>
  <p:tag name="IGUANATEXVERSION" val="160"/>
  <p:tag name="LATEXADDIN" val="\documentclass{article}&#10;\usepackage{amsmath}&#10;\pagestyle{empty}&#10;\begin{document}&#10;&#10;$C_{base}$&#10;&#10;&#10;\end{document}"/>
  <p:tag name="IGUANATEXSIZE" val="20"/>
  <p:tag name="IGUANATEXCURSOR" val="91"/>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8"/>
  <p:tag name="OUTPUTTYPE" val="PDF"/>
  <p:tag name="IGUANATEXVERSION" val="160"/>
  <p:tag name="LATEXADDIN" val="\documentclass{article}&#10;\usepackage{amsmath}&#10;\pagestyle{empty}&#10;\begin{document}&#10;&#10;$\vec m$&#10;&#10;&#10;\end{document}"/>
  <p:tag name="IGUANATEXSIZE" val="24"/>
  <p:tag name="IGUANATEXCURSOR" val="88"/>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
  <p:tag name="ORIGINALWIDTH" val="90"/>
  <p:tag name="OUTPUTTYPE" val="PDF"/>
  <p:tag name="IGUANATEXVERSION" val="160"/>
  <p:tag name="LATEXADDIN" val="\documentclass{article}&#10;\usepackage{amsmath}&#10;\pagestyle{empty}&#10;\begin{document}&#10;&#10;$ \frac{\partial \mathcal{L}_{\rm{CLS}}^{\rm{fg}}} {\partial {\theta_{cls}}} =(\vec{\hat p} - \vec y^{\rm{fg}}) \frac{\partial \vec x}{\theta_{cls}}$&#10;&#10;&#10;\end{document}"/>
  <p:tag name="IGUANATEXSIZE" val="20"/>
  <p:tag name="IGUANATEXCURSOR" val="229"/>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
  <p:tag name="ORIGINALWIDTH" val="26"/>
  <p:tag name="OUTPUTTYPE" val="PDF"/>
  <p:tag name="IGUANATEXVERSION" val="160"/>
  <p:tag name="LATEXADDIN" val="\documentclass{article}&#10;\usepackage{amsmath}&#10;\pagestyle{empty}&#10;\begin{document}&#10;&#10;$C_{novel}$&#10;&#10;&#10;\end{document}"/>
  <p:tag name="IGUANATEXSIZE" val="20"/>
  <p:tag name="IGUANATEXCURSOR" val="92"/>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
  <p:tag name="ORIGINALWIDTH" val="8"/>
  <p:tag name="OUTPUTTYPE" val="PDF"/>
  <p:tag name="IGUANATEXVERSION" val="160"/>
  <p:tag name="LATEXADDIN" val="\documentclass{article}&#10;\usepackage{amsmath}&#10;\pagestyle{empty}&#10;\begin{document}&#10;&#10;$\vec m$&#10;&#10;&#10;\end{document}"/>
  <p:tag name="IGUANATEXSIZE" val="24"/>
  <p:tag name="IGUANATEXCURSOR" val="88"/>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6"/>
  <p:tag name="ORIGINALWIDTH" val="63"/>
  <p:tag name="OUTPUTTYPE" val="PDF"/>
  <p:tag name="IGUANATEXVERSION" val="160"/>
  <p:tag name="LATEXADDIN" val="\documentclass{article}&#10;\usepackage{amsmath}&#10;\pagestyle{empty}&#10;\begin{document}&#10;&#10;$\hat p_i = \frac{{\rm{exp}} {(x_i)}}{\sum_t {\rm{exp}}(x_t)}$&#10;&#10;&#10;\end{document}"/>
  <p:tag name="IGUANATEXSIZE" val="20"/>
  <p:tag name="IGUANATEXCURSOR" val="143"/>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10"/>
  <p:tag name="OUTPUTTYPE" val="PDF"/>
  <p:tag name="IGUANATEXVERSION" val="160"/>
  <p:tag name="LATEXADDIN" val="\documentclass{article}&#10;\usepackage{amsmath}&#10;\pagestyle{empty}&#10;\begin{document}&#10;&#10;$ \mathcal{L}_{\rm{CLS}}^{\rm{fg}}  = -\sum_{i=0}^{C} y_i {\rm {log}}(\hat p_i).$&#10;&#10;&#10;\end{document}"/>
  <p:tag name="IGUANATEXSIZE" val="20"/>
  <p:tag name="IGUANATEXCURSOR" val="113"/>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6"/>
  <p:tag name="ORIGINALWIDTH" val="73"/>
  <p:tag name="OUTPUTTYPE" val="PDF"/>
  <p:tag name="IGUANATEXVERSION" val="160"/>
  <p:tag name="LATEXADDIN" val="\documentclass{article}&#10;\usepackage{amsmath}&#10;\pagestyle{empty}&#10;\begin{document}&#10;&#10;${\bar {p}}_i = \frac{{\rm{exp}} {(m_i x_i)}}{\sum_t {\rm{exp}}(m_t x_t)}$&#10;&#10;&#10;\end{document}"/>
  <p:tag name="IGUANATEXSIZE" val="20"/>
  <p:tag name="IGUANATEXCURSOR" val="154"/>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
  <p:tag name="ORIGINALWIDTH" val="116"/>
  <p:tag name="OUTPUTTYPE" val="PDF"/>
  <p:tag name="IGUANATEXVERSION" val="160"/>
  <p:tag name="LATEXADDIN" val="\documentclass{article}&#10;\usepackage{amsmath}&#10;\pagestyle{empty}&#10;\begin{document}&#10;&#10;$\mathcal{L}_{\rm{CLS}}^{\rm{bg}} = -\sum_{i=0}^{C} y_i^{\rm{bg}}{\rm {log}}({{\bar p}}_{i}).$&#10;&#10;&#10;\end{document}"/>
  <p:tag name="IGUANATEXSIZE" val="20"/>
  <p:tag name="IGUANATEXCURSOR" val="175"/>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
  <p:tag name="ORIGINALWIDTH" val="130"/>
  <p:tag name="OUTPUTTYPE" val="PDF"/>
  <p:tag name="IGUANATEXVERSION" val="160"/>
  <p:tag name="LATEXADDIN" val="\documentclass{article}&#10;\usepackage{amsmath}&#10;\pagestyle{empty}&#10;\begin{document}&#10;&#10;$\vec m$$=$$[m^0, m^1, \cdots, m^{C-1}, m^{C}]^T.$&#10;&#10;&#10;\end{document}"/>
  <p:tag name="IGUANATEXSIZE" val="20"/>
  <p:tag name="IGUANATEXCURSOR" val="130"/>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
  <p:tag name="ORIGINALWIDTH" val="101"/>
  <p:tag name="OUTPUTTYPE" val="PDF"/>
  <p:tag name="IGUANATEXVERSION" val="160"/>
  <p:tag name="LATEXADDIN" val="\documentclass{article}&#10;\usepackage{amsmath}&#10;\pagestyle{empty}&#10;\begin{document}&#10;&#10;$\frac{\partial \mathcal{L}_{\rm{CLS}}^{\rm{bg}}} {\partial {\theta_{cls}}} =\vec m (\vec{\bar p} - \vec y^{\rm{bg}}) \frac{\partial \vec x}{\theta_{cls}}$&#10;&#10;\end{document}"/>
  <p:tag name="IGUANATEXSIZE" val="20"/>
  <p:tag name="IGUANATEXCURSOR" val="235"/>
  <p:tag name="TRANSPARENCY" val="True"/>
  <p:tag name="LATEXENGINEID" val="0"/>
  <p:tag name="TEMPFOLDER" val="/private/var/folders/r7/m4t0hmw92_5d0lm1ctrrb2jw8j75s0/T/com.microsoft.Powerpoint/TemporaryItems/"/>
  <p:tag name="LATEXFORMHEIGHT" val="426.65"/>
  <p:tag name="LATEXFORMWIDTH" val="513.35"/>
  <p:tag name="LATEXFORMWRAP" val="True"/>
  <p:tag name="BITMAPVECTOR" val="0"/>
</p:tagLst>
</file>

<file path=ppt/theme/theme1.xml><?xml version="1.0" encoding="utf-8"?>
<a:theme xmlns:a="http://schemas.openxmlformats.org/drawingml/2006/main" name="1_LAMDA">
  <a:themeElements>
    <a:clrScheme name="">
      <a:dk1>
        <a:srgbClr val="000000"/>
      </a:dk1>
      <a:lt1>
        <a:srgbClr val="FFFFFF"/>
      </a:lt1>
      <a:dk2>
        <a:srgbClr val="808000"/>
      </a:dk2>
      <a:lt2>
        <a:srgbClr val="666633"/>
      </a:lt2>
      <a:accent1>
        <a:srgbClr val="339933"/>
      </a:accent1>
      <a:accent2>
        <a:srgbClr val="800000"/>
      </a:accent2>
      <a:accent3>
        <a:srgbClr val="FFFFFF"/>
      </a:accent3>
      <a:accent4>
        <a:srgbClr val="000000"/>
      </a:accent4>
      <a:accent5>
        <a:srgbClr val="ADCAAD"/>
      </a:accent5>
      <a:accent6>
        <a:srgbClr val="730000"/>
      </a:accent6>
      <a:hlink>
        <a:srgbClr val="0033CC"/>
      </a:hlink>
      <a:folHlink>
        <a:srgbClr val="FFCC66"/>
      </a:folHlink>
    </a:clrScheme>
    <a:fontScheme name="自定义 1">
      <a:majorFont>
        <a:latin typeface="Comic Sans MS"/>
        <a:ea typeface="方正姚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28734</TotalTime>
  <Words>1609</Words>
  <Application>Microsoft Macintosh PowerPoint</Application>
  <PresentationFormat>全屏显示(4:3)</PresentationFormat>
  <Paragraphs>286</Paragraphs>
  <Slides>17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-apple-system</vt:lpstr>
      <vt:lpstr>微软雅黑</vt:lpstr>
      <vt:lpstr>微软雅黑</vt:lpstr>
      <vt:lpstr>Arial</vt:lpstr>
      <vt:lpstr>Calibri</vt:lpstr>
      <vt:lpstr>Comic Sans MS</vt:lpstr>
      <vt:lpstr>Palatino Linotype</vt:lpstr>
      <vt:lpstr>Times New Roman</vt:lpstr>
      <vt:lpstr>Verdana</vt:lpstr>
      <vt:lpstr>Wingdings</vt:lpstr>
      <vt:lpstr>1_LAMDA</vt:lpstr>
      <vt:lpstr>Decoupling Classifier for Boosting Few-shot Object Detection and Instance Segmentation</vt:lpstr>
      <vt:lpstr>Introduction</vt:lpstr>
      <vt:lpstr>Introduction</vt:lpstr>
      <vt:lpstr>Introduction</vt:lpstr>
      <vt:lpstr>Motivation</vt:lpstr>
      <vt:lpstr>Motivation</vt:lpstr>
      <vt:lpstr>Proposed Method</vt:lpstr>
      <vt:lpstr>Proposed Method</vt:lpstr>
      <vt:lpstr>Proposed Method</vt:lpstr>
      <vt:lpstr>Experiments</vt:lpstr>
      <vt:lpstr>Experiments</vt:lpstr>
      <vt:lpstr>Experiments</vt:lpstr>
      <vt:lpstr>Discussion</vt:lpstr>
      <vt:lpstr>Discussion</vt:lpstr>
      <vt:lpstr>Discussion</vt:lpstr>
      <vt:lpstr>Conclusions</vt:lpstr>
      <vt:lpstr>Thanks！</vt:lpstr>
    </vt:vector>
  </TitlesOfParts>
  <Company>LAMDA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Objects Similar: A Unified Multi-Metric Learning Approach</dc:title>
  <dc:creator>Han-Jia Ye</dc:creator>
  <cp:lastModifiedBy>T160681</cp:lastModifiedBy>
  <cp:revision>1555</cp:revision>
  <dcterms:created xsi:type="dcterms:W3CDTF">2008-04-09T09:40:24Z</dcterms:created>
  <dcterms:modified xsi:type="dcterms:W3CDTF">2022-10-24T11:48:57Z</dcterms:modified>
</cp:coreProperties>
</file>